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0"/>
  </p:notesMasterIdLst>
  <p:handoutMasterIdLst>
    <p:handoutMasterId r:id="rId31"/>
  </p:handoutMasterIdLst>
  <p:sldIdLst>
    <p:sldId id="256" r:id="rId5"/>
    <p:sldId id="280" r:id="rId6"/>
    <p:sldId id="311" r:id="rId7"/>
    <p:sldId id="276" r:id="rId8"/>
    <p:sldId id="290" r:id="rId9"/>
    <p:sldId id="296" r:id="rId10"/>
    <p:sldId id="297" r:id="rId11"/>
    <p:sldId id="298" r:id="rId12"/>
    <p:sldId id="299" r:id="rId13"/>
    <p:sldId id="300" r:id="rId14"/>
    <p:sldId id="309" r:id="rId15"/>
    <p:sldId id="303" r:id="rId16"/>
    <p:sldId id="312" r:id="rId17"/>
    <p:sldId id="295" r:id="rId18"/>
    <p:sldId id="278" r:id="rId19"/>
    <p:sldId id="294" r:id="rId20"/>
    <p:sldId id="292" r:id="rId21"/>
    <p:sldId id="293" r:id="rId22"/>
    <p:sldId id="301" r:id="rId23"/>
    <p:sldId id="306" r:id="rId24"/>
    <p:sldId id="307" r:id="rId25"/>
    <p:sldId id="308" r:id="rId26"/>
    <p:sldId id="277" r:id="rId27"/>
    <p:sldId id="283" r:id="rId28"/>
    <p:sldId id="30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0E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12" autoAdjust="0"/>
    <p:restoredTop sz="94652" autoAdjust="0"/>
  </p:normalViewPr>
  <p:slideViewPr>
    <p:cSldViewPr snapToGrid="0" showGuides="1">
      <p:cViewPr varScale="1">
        <p:scale>
          <a:sx n="74" d="100"/>
          <a:sy n="74" d="100"/>
        </p:scale>
        <p:origin x="600" y="96"/>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A1AAA5-CD0C-4B01-9FAE-223D966A6650}" type="doc">
      <dgm:prSet loTypeId="urn:microsoft.com/office/officeart/2005/8/layout/bList2" loCatId="list" qsTypeId="urn:microsoft.com/office/officeart/2005/8/quickstyle/simple1" qsCatId="simple" csTypeId="urn:microsoft.com/office/officeart/2005/8/colors/colorful5" csCatId="colorful" phldr="1"/>
      <dgm:spPr/>
      <dgm:t>
        <a:bodyPr/>
        <a:lstStyle/>
        <a:p>
          <a:endParaRPr lang="en-US"/>
        </a:p>
      </dgm:t>
    </dgm:pt>
    <dgm:pt modelId="{ECAA66F3-B372-4633-B21A-5A4CD902AD35}">
      <dgm:prSet phldrT="[Text]" custT="1"/>
      <dgm:spPr>
        <a:solidFill>
          <a:schemeClr val="accent3"/>
        </a:solidFill>
        <a:ln>
          <a:solidFill>
            <a:schemeClr val="accent3"/>
          </a:solidFill>
        </a:ln>
      </dgm:spPr>
      <dgm:t>
        <a:bodyPr/>
        <a:lstStyle/>
        <a:p>
          <a:r>
            <a:rPr lang="en-US" sz="2400" b="1" dirty="0">
              <a:solidFill>
                <a:schemeClr val="tx1"/>
              </a:solidFill>
            </a:rPr>
            <a:t>Customer</a:t>
          </a:r>
        </a:p>
      </dgm:t>
    </dgm:pt>
    <dgm:pt modelId="{8E381C96-5715-42F7-A497-C26B913EBC01}" type="parTrans" cxnId="{FDA22BB2-A2A7-417C-9F73-ED50FA3883DC}">
      <dgm:prSet/>
      <dgm:spPr/>
      <dgm:t>
        <a:bodyPr/>
        <a:lstStyle/>
        <a:p>
          <a:endParaRPr lang="en-US" sz="6600">
            <a:solidFill>
              <a:schemeClr val="bg1"/>
            </a:solidFill>
          </a:endParaRPr>
        </a:p>
      </dgm:t>
    </dgm:pt>
    <dgm:pt modelId="{C6C46DC4-79DC-4A6E-9F38-D11E7D6AE9B5}" type="sibTrans" cxnId="{FDA22BB2-A2A7-417C-9F73-ED50FA3883DC}">
      <dgm:prSet/>
      <dgm:spPr/>
      <dgm:t>
        <a:bodyPr/>
        <a:lstStyle/>
        <a:p>
          <a:endParaRPr lang="en-US" sz="6600">
            <a:solidFill>
              <a:schemeClr val="bg1"/>
            </a:solidFill>
          </a:endParaRPr>
        </a:p>
      </dgm:t>
    </dgm:pt>
    <dgm:pt modelId="{65CC8C24-7559-4B30-AD5C-D9CB0DBC7D80}">
      <dgm:prSet phldrT="[Text]" custT="1"/>
      <dgm:spPr>
        <a:solidFill>
          <a:schemeClr val="accent3">
            <a:lumMod val="75000"/>
            <a:alpha val="90000"/>
          </a:schemeClr>
        </a:solidFill>
        <a:ln>
          <a:solidFill>
            <a:schemeClr val="accent5"/>
          </a:solidFill>
        </a:ln>
      </dgm:spPr>
      <dgm:t>
        <a:bodyPr/>
        <a:lstStyle/>
        <a:p>
          <a:r>
            <a:rPr lang="en-US" sz="2000" dirty="0" smtClean="0">
              <a:solidFill>
                <a:schemeClr val="bg1"/>
              </a:solidFill>
            </a:rPr>
            <a:t>Customer Segmentation</a:t>
          </a:r>
          <a:endParaRPr lang="en-US" sz="2000" dirty="0">
            <a:solidFill>
              <a:schemeClr val="bg1"/>
            </a:solidFill>
          </a:endParaRPr>
        </a:p>
      </dgm:t>
    </dgm:pt>
    <dgm:pt modelId="{4C0B8B65-F3F8-47D8-810C-733180F898A6}" type="parTrans" cxnId="{6A22D899-DD06-44E0-8493-797EF298DFA4}">
      <dgm:prSet/>
      <dgm:spPr/>
      <dgm:t>
        <a:bodyPr/>
        <a:lstStyle/>
        <a:p>
          <a:endParaRPr lang="en-US" sz="6600">
            <a:solidFill>
              <a:schemeClr val="bg1"/>
            </a:solidFill>
          </a:endParaRPr>
        </a:p>
      </dgm:t>
    </dgm:pt>
    <dgm:pt modelId="{06234245-F244-4E1E-AEB5-4DAF44CA9340}" type="sibTrans" cxnId="{6A22D899-DD06-44E0-8493-797EF298DFA4}">
      <dgm:prSet/>
      <dgm:spPr/>
      <dgm:t>
        <a:bodyPr/>
        <a:lstStyle/>
        <a:p>
          <a:endParaRPr lang="en-US" sz="6600">
            <a:solidFill>
              <a:schemeClr val="bg1"/>
            </a:solidFill>
          </a:endParaRPr>
        </a:p>
      </dgm:t>
    </dgm:pt>
    <dgm:pt modelId="{31F00FC6-648F-4E8D-82B2-B839D643ADF3}">
      <dgm:prSet phldrT="[Text]" custT="1"/>
      <dgm:spPr>
        <a:solidFill>
          <a:schemeClr val="accent4"/>
        </a:solidFill>
        <a:ln>
          <a:solidFill>
            <a:schemeClr val="accent4"/>
          </a:solidFill>
        </a:ln>
      </dgm:spPr>
      <dgm:t>
        <a:bodyPr/>
        <a:lstStyle/>
        <a:p>
          <a:r>
            <a:rPr lang="en-US" sz="2400" b="1" dirty="0">
              <a:solidFill>
                <a:schemeClr val="tx1"/>
              </a:solidFill>
            </a:rPr>
            <a:t>Marketing</a:t>
          </a:r>
        </a:p>
      </dgm:t>
    </dgm:pt>
    <dgm:pt modelId="{613E0649-58EF-4B36-9D71-19A00BE3BD39}" type="parTrans" cxnId="{4A7DFEFF-F50B-4F0E-A956-30205C70E5B9}">
      <dgm:prSet/>
      <dgm:spPr/>
      <dgm:t>
        <a:bodyPr/>
        <a:lstStyle/>
        <a:p>
          <a:endParaRPr lang="en-US" sz="6600">
            <a:solidFill>
              <a:schemeClr val="bg1"/>
            </a:solidFill>
          </a:endParaRPr>
        </a:p>
      </dgm:t>
    </dgm:pt>
    <dgm:pt modelId="{56B03853-1F93-498E-858B-C907092297E7}" type="sibTrans" cxnId="{4A7DFEFF-F50B-4F0E-A956-30205C70E5B9}">
      <dgm:prSet/>
      <dgm:spPr/>
      <dgm:t>
        <a:bodyPr/>
        <a:lstStyle/>
        <a:p>
          <a:endParaRPr lang="en-US" sz="6600">
            <a:solidFill>
              <a:schemeClr val="bg1"/>
            </a:solidFill>
          </a:endParaRPr>
        </a:p>
      </dgm:t>
    </dgm:pt>
    <dgm:pt modelId="{FAB580B2-03AA-4A8E-B61E-ADEAB6527B6A}">
      <dgm:prSet phldrT="[Text]" custT="1"/>
      <dgm:spPr>
        <a:solidFill>
          <a:schemeClr val="accent4">
            <a:lumMod val="75000"/>
            <a:alpha val="90000"/>
          </a:schemeClr>
        </a:solidFill>
        <a:ln>
          <a:solidFill>
            <a:schemeClr val="accent4">
              <a:lumMod val="75000"/>
            </a:schemeClr>
          </a:solidFill>
        </a:ln>
      </dgm:spPr>
      <dgm:t>
        <a:bodyPr/>
        <a:lstStyle/>
        <a:p>
          <a:r>
            <a:rPr lang="en-US" sz="2000" dirty="0" smtClean="0">
              <a:solidFill>
                <a:schemeClr val="bg1"/>
              </a:solidFill>
            </a:rPr>
            <a:t>Customer Retention</a:t>
          </a:r>
          <a:endParaRPr lang="en-US" sz="2000" dirty="0">
            <a:solidFill>
              <a:schemeClr val="bg1"/>
            </a:solidFill>
          </a:endParaRPr>
        </a:p>
      </dgm:t>
    </dgm:pt>
    <dgm:pt modelId="{91DD2572-9B61-460F-9A6E-91066677D203}" type="parTrans" cxnId="{BDCFEE4F-B061-4154-8ED3-FB1C0C71BD10}">
      <dgm:prSet/>
      <dgm:spPr/>
      <dgm:t>
        <a:bodyPr/>
        <a:lstStyle/>
        <a:p>
          <a:endParaRPr lang="en-US" sz="6600">
            <a:solidFill>
              <a:schemeClr val="bg1"/>
            </a:solidFill>
          </a:endParaRPr>
        </a:p>
      </dgm:t>
    </dgm:pt>
    <dgm:pt modelId="{2BC208D8-7A17-4779-A2DE-34841D294CCB}" type="sibTrans" cxnId="{BDCFEE4F-B061-4154-8ED3-FB1C0C71BD10}">
      <dgm:prSet/>
      <dgm:spPr/>
      <dgm:t>
        <a:bodyPr/>
        <a:lstStyle/>
        <a:p>
          <a:endParaRPr lang="en-US" sz="6600">
            <a:solidFill>
              <a:schemeClr val="bg1"/>
            </a:solidFill>
          </a:endParaRPr>
        </a:p>
      </dgm:t>
    </dgm:pt>
    <dgm:pt modelId="{1B97F4D1-569F-4966-B7D5-78785A4252A8}">
      <dgm:prSet phldrT="[Text]" custT="1"/>
      <dgm:spPr>
        <a:solidFill>
          <a:schemeClr val="accent3"/>
        </a:solidFill>
        <a:ln>
          <a:solidFill>
            <a:schemeClr val="accent3"/>
          </a:solidFill>
        </a:ln>
      </dgm:spPr>
      <dgm:t>
        <a:bodyPr/>
        <a:lstStyle/>
        <a:p>
          <a:r>
            <a:rPr lang="en-US" sz="2400" b="1" dirty="0" smtClean="0">
              <a:solidFill>
                <a:schemeClr val="tx1"/>
              </a:solidFill>
            </a:rPr>
            <a:t>Operations</a:t>
          </a:r>
          <a:endParaRPr lang="en-US" sz="1800" b="1" dirty="0">
            <a:solidFill>
              <a:schemeClr val="tx1"/>
            </a:solidFill>
          </a:endParaRPr>
        </a:p>
      </dgm:t>
    </dgm:pt>
    <dgm:pt modelId="{A187C22C-9B70-4AC9-B5DE-57F09D49BD3F}" type="parTrans" cxnId="{85D9567D-41BC-4836-B327-529D6D62D55A}">
      <dgm:prSet/>
      <dgm:spPr/>
      <dgm:t>
        <a:bodyPr/>
        <a:lstStyle/>
        <a:p>
          <a:endParaRPr lang="en-US" sz="6600">
            <a:solidFill>
              <a:schemeClr val="bg1"/>
            </a:solidFill>
          </a:endParaRPr>
        </a:p>
      </dgm:t>
    </dgm:pt>
    <dgm:pt modelId="{292CC111-B73E-4C26-9B87-B735ACEFA597}" type="sibTrans" cxnId="{85D9567D-41BC-4836-B327-529D6D62D55A}">
      <dgm:prSet/>
      <dgm:spPr/>
      <dgm:t>
        <a:bodyPr/>
        <a:lstStyle/>
        <a:p>
          <a:endParaRPr lang="en-US" sz="6600">
            <a:solidFill>
              <a:schemeClr val="bg1"/>
            </a:solidFill>
          </a:endParaRPr>
        </a:p>
      </dgm:t>
    </dgm:pt>
    <dgm:pt modelId="{3A5EBE92-D935-47D0-AE3A-E7350629BA86}">
      <dgm:prSet phldrT="[Text]" custT="1"/>
      <dgm:spPr>
        <a:solidFill>
          <a:schemeClr val="accent4"/>
        </a:solidFill>
        <a:ln>
          <a:solidFill>
            <a:schemeClr val="accent4"/>
          </a:solidFill>
        </a:ln>
      </dgm:spPr>
      <dgm:t>
        <a:bodyPr/>
        <a:lstStyle/>
        <a:p>
          <a:r>
            <a:rPr lang="en-US" sz="2300" b="1" dirty="0">
              <a:solidFill>
                <a:schemeClr val="tx1"/>
              </a:solidFill>
            </a:rPr>
            <a:t>Competition</a:t>
          </a:r>
        </a:p>
      </dgm:t>
    </dgm:pt>
    <dgm:pt modelId="{31871B53-FAE8-49CA-803D-F5C770FD312A}" type="parTrans" cxnId="{87207074-8A94-4CBA-8381-F39E389362B5}">
      <dgm:prSet/>
      <dgm:spPr/>
      <dgm:t>
        <a:bodyPr/>
        <a:lstStyle/>
        <a:p>
          <a:endParaRPr lang="en-US" sz="6600">
            <a:solidFill>
              <a:schemeClr val="bg1"/>
            </a:solidFill>
          </a:endParaRPr>
        </a:p>
      </dgm:t>
    </dgm:pt>
    <dgm:pt modelId="{489CCC72-CDC7-46BF-9C7F-776BA6DEE6A3}" type="sibTrans" cxnId="{87207074-8A94-4CBA-8381-F39E389362B5}">
      <dgm:prSet/>
      <dgm:spPr/>
      <dgm:t>
        <a:bodyPr/>
        <a:lstStyle/>
        <a:p>
          <a:endParaRPr lang="en-US" sz="6600">
            <a:solidFill>
              <a:schemeClr val="bg1"/>
            </a:solidFill>
          </a:endParaRPr>
        </a:p>
      </dgm:t>
    </dgm:pt>
    <dgm:pt modelId="{7173E114-9A71-47A1-9A0B-E27F5D979F5A}">
      <dgm:prSet phldrT="[Text]" custT="1"/>
      <dgm:spPr>
        <a:solidFill>
          <a:schemeClr val="accent3">
            <a:lumMod val="75000"/>
            <a:alpha val="90000"/>
          </a:schemeClr>
        </a:solidFill>
        <a:ln>
          <a:solidFill>
            <a:schemeClr val="accent5"/>
          </a:solidFill>
        </a:ln>
      </dgm:spPr>
      <dgm:t>
        <a:bodyPr/>
        <a:lstStyle/>
        <a:p>
          <a:endParaRPr lang="en-US" sz="1800" dirty="0">
            <a:solidFill>
              <a:schemeClr val="bg1"/>
            </a:solidFill>
          </a:endParaRPr>
        </a:p>
      </dgm:t>
    </dgm:pt>
    <dgm:pt modelId="{ACD684FE-EF20-4AB6-80C6-04113748D98A}" type="parTrans" cxnId="{8E44C33D-4028-4F83-BDCE-D27BF352CA6A}">
      <dgm:prSet/>
      <dgm:spPr/>
      <dgm:t>
        <a:bodyPr/>
        <a:lstStyle/>
        <a:p>
          <a:endParaRPr lang="en-US" sz="6600">
            <a:solidFill>
              <a:schemeClr val="bg1"/>
            </a:solidFill>
          </a:endParaRPr>
        </a:p>
      </dgm:t>
    </dgm:pt>
    <dgm:pt modelId="{0E7F7627-126C-43BF-8590-2689563B8DC2}" type="sibTrans" cxnId="{8E44C33D-4028-4F83-BDCE-D27BF352CA6A}">
      <dgm:prSet/>
      <dgm:spPr/>
      <dgm:t>
        <a:bodyPr/>
        <a:lstStyle/>
        <a:p>
          <a:endParaRPr lang="en-US" sz="6600">
            <a:solidFill>
              <a:schemeClr val="bg1"/>
            </a:solidFill>
          </a:endParaRPr>
        </a:p>
      </dgm:t>
    </dgm:pt>
    <dgm:pt modelId="{54E3DAC0-E700-4620-83A3-30DEBAD5E004}">
      <dgm:prSet custT="1"/>
      <dgm:spPr>
        <a:solidFill>
          <a:schemeClr val="accent4">
            <a:lumMod val="75000"/>
            <a:alpha val="90000"/>
          </a:schemeClr>
        </a:solidFill>
        <a:ln>
          <a:solidFill>
            <a:schemeClr val="accent4">
              <a:lumMod val="75000"/>
            </a:schemeClr>
          </a:solidFill>
        </a:ln>
      </dgm:spPr>
      <dgm:t>
        <a:bodyPr/>
        <a:lstStyle/>
        <a:p>
          <a:r>
            <a:rPr lang="en-US" sz="2000" dirty="0" smtClean="0">
              <a:solidFill>
                <a:schemeClr val="bg1"/>
              </a:solidFill>
            </a:rPr>
            <a:t>Pricing</a:t>
          </a:r>
          <a:endParaRPr lang="en-US" sz="2000" dirty="0">
            <a:solidFill>
              <a:schemeClr val="bg1"/>
            </a:solidFill>
          </a:endParaRPr>
        </a:p>
      </dgm:t>
    </dgm:pt>
    <dgm:pt modelId="{2CD329AC-D4CB-4EA7-B591-1E1378284833}" type="parTrans" cxnId="{66FF0BC2-9CFD-4BB1-B049-40F180D22346}">
      <dgm:prSet/>
      <dgm:spPr/>
      <dgm:t>
        <a:bodyPr/>
        <a:lstStyle/>
        <a:p>
          <a:endParaRPr lang="en-US" sz="6600">
            <a:solidFill>
              <a:schemeClr val="bg1"/>
            </a:solidFill>
          </a:endParaRPr>
        </a:p>
      </dgm:t>
    </dgm:pt>
    <dgm:pt modelId="{702F7A06-24A7-4559-B4FC-4104DD213447}" type="sibTrans" cxnId="{66FF0BC2-9CFD-4BB1-B049-40F180D22346}">
      <dgm:prSet/>
      <dgm:spPr/>
      <dgm:t>
        <a:bodyPr/>
        <a:lstStyle/>
        <a:p>
          <a:endParaRPr lang="en-US" sz="6600">
            <a:solidFill>
              <a:schemeClr val="bg1"/>
            </a:solidFill>
          </a:endParaRPr>
        </a:p>
      </dgm:t>
    </dgm:pt>
    <dgm:pt modelId="{0B22E6F1-3E25-41ED-A5AD-B22F7E3F982B}">
      <dgm:prSet custT="1"/>
      <dgm:spPr>
        <a:solidFill>
          <a:schemeClr val="accent3">
            <a:lumMod val="75000"/>
            <a:alpha val="90000"/>
          </a:schemeClr>
        </a:solidFill>
        <a:ln>
          <a:solidFill>
            <a:schemeClr val="accent5"/>
          </a:solidFill>
        </a:ln>
      </dgm:spPr>
      <dgm:t>
        <a:bodyPr/>
        <a:lstStyle/>
        <a:p>
          <a:endParaRPr lang="en-US" sz="1600" dirty="0">
            <a:solidFill>
              <a:schemeClr val="bg1"/>
            </a:solidFill>
          </a:endParaRPr>
        </a:p>
      </dgm:t>
    </dgm:pt>
    <dgm:pt modelId="{8BEC57BA-BF44-487A-9075-A9ABA7025AB8}" type="parTrans" cxnId="{9B452595-8AC3-44E3-A3CD-133D4E712160}">
      <dgm:prSet/>
      <dgm:spPr/>
      <dgm:t>
        <a:bodyPr/>
        <a:lstStyle/>
        <a:p>
          <a:endParaRPr lang="en-US"/>
        </a:p>
      </dgm:t>
    </dgm:pt>
    <dgm:pt modelId="{D7C59C86-DCCA-4F61-99D7-E272528703A8}" type="sibTrans" cxnId="{9B452595-8AC3-44E3-A3CD-133D4E712160}">
      <dgm:prSet/>
      <dgm:spPr/>
      <dgm:t>
        <a:bodyPr/>
        <a:lstStyle/>
        <a:p>
          <a:endParaRPr lang="en-US"/>
        </a:p>
      </dgm:t>
    </dgm:pt>
    <dgm:pt modelId="{B3B0DDA8-A73A-4A99-A5A5-1037063583FA}">
      <dgm:prSet custT="1"/>
      <dgm:spPr>
        <a:solidFill>
          <a:schemeClr val="accent3">
            <a:lumMod val="75000"/>
            <a:alpha val="90000"/>
          </a:schemeClr>
        </a:solidFill>
        <a:ln>
          <a:solidFill>
            <a:schemeClr val="accent5"/>
          </a:solidFill>
        </a:ln>
      </dgm:spPr>
      <dgm:t>
        <a:bodyPr/>
        <a:lstStyle/>
        <a:p>
          <a:r>
            <a:rPr lang="en-US" sz="1975" dirty="0" smtClean="0">
              <a:solidFill>
                <a:schemeClr val="bg1"/>
              </a:solidFill>
            </a:rPr>
            <a:t>Inventory</a:t>
          </a:r>
          <a:endParaRPr lang="en-US" sz="1975" dirty="0">
            <a:solidFill>
              <a:schemeClr val="bg1"/>
            </a:solidFill>
          </a:endParaRPr>
        </a:p>
      </dgm:t>
    </dgm:pt>
    <dgm:pt modelId="{4BA1F112-B88F-4060-9D9C-3B65C4C9A756}" type="parTrans" cxnId="{4D54FAE5-9DDB-430A-87C0-AD150DAFFD72}">
      <dgm:prSet/>
      <dgm:spPr/>
      <dgm:t>
        <a:bodyPr/>
        <a:lstStyle/>
        <a:p>
          <a:endParaRPr lang="en-US"/>
        </a:p>
      </dgm:t>
    </dgm:pt>
    <dgm:pt modelId="{BA02BFF5-7F75-421D-800E-D64440FED4DB}" type="sibTrans" cxnId="{4D54FAE5-9DDB-430A-87C0-AD150DAFFD72}">
      <dgm:prSet/>
      <dgm:spPr/>
      <dgm:t>
        <a:bodyPr/>
        <a:lstStyle/>
        <a:p>
          <a:endParaRPr lang="en-US"/>
        </a:p>
      </dgm:t>
    </dgm:pt>
    <dgm:pt modelId="{63CEC760-FCE5-4D18-972B-98F4A4B3CE65}">
      <dgm:prSet custT="1"/>
      <dgm:spPr>
        <a:solidFill>
          <a:schemeClr val="accent4">
            <a:lumMod val="75000"/>
            <a:alpha val="90000"/>
          </a:schemeClr>
        </a:solidFill>
        <a:ln>
          <a:solidFill>
            <a:schemeClr val="accent4">
              <a:lumMod val="75000"/>
            </a:schemeClr>
          </a:solidFill>
        </a:ln>
      </dgm:spPr>
      <dgm:t>
        <a:bodyPr/>
        <a:lstStyle/>
        <a:p>
          <a:r>
            <a:rPr lang="en-US" sz="2000" dirty="0" smtClean="0">
              <a:solidFill>
                <a:schemeClr val="bg1"/>
              </a:solidFill>
            </a:rPr>
            <a:t>Technology</a:t>
          </a:r>
          <a:endParaRPr lang="en-US" sz="2000" dirty="0">
            <a:solidFill>
              <a:schemeClr val="bg1"/>
            </a:solidFill>
          </a:endParaRPr>
        </a:p>
      </dgm:t>
    </dgm:pt>
    <dgm:pt modelId="{2DABDB16-D038-4B8F-B8DF-AB9F14909A23}" type="parTrans" cxnId="{5C916719-3F10-4ED6-BF73-73AC17E223D2}">
      <dgm:prSet/>
      <dgm:spPr/>
      <dgm:t>
        <a:bodyPr/>
        <a:lstStyle/>
        <a:p>
          <a:endParaRPr lang="en-US"/>
        </a:p>
      </dgm:t>
    </dgm:pt>
    <dgm:pt modelId="{F9F582A9-80FE-41FE-BBC9-1BC9FA9DC10A}" type="sibTrans" cxnId="{5C916719-3F10-4ED6-BF73-73AC17E223D2}">
      <dgm:prSet/>
      <dgm:spPr/>
      <dgm:t>
        <a:bodyPr/>
        <a:lstStyle/>
        <a:p>
          <a:endParaRPr lang="en-US"/>
        </a:p>
      </dgm:t>
    </dgm:pt>
    <dgm:pt modelId="{6F89398D-1FD1-49D3-AE53-67CFACA6554E}">
      <dgm:prSet phldrT="[Text]" custT="1"/>
      <dgm:spPr>
        <a:solidFill>
          <a:schemeClr val="accent4">
            <a:lumMod val="75000"/>
            <a:alpha val="90000"/>
          </a:schemeClr>
        </a:solidFill>
        <a:ln>
          <a:solidFill>
            <a:schemeClr val="accent4">
              <a:lumMod val="75000"/>
            </a:schemeClr>
          </a:solidFill>
        </a:ln>
      </dgm:spPr>
      <dgm:t>
        <a:bodyPr/>
        <a:lstStyle/>
        <a:p>
          <a:r>
            <a:rPr lang="en-US" sz="2000" dirty="0" smtClean="0">
              <a:solidFill>
                <a:schemeClr val="bg1"/>
              </a:solidFill>
            </a:rPr>
            <a:t>Customer Acquisition</a:t>
          </a:r>
          <a:endParaRPr lang="en-US" sz="2000" dirty="0">
            <a:solidFill>
              <a:schemeClr val="bg1"/>
            </a:solidFill>
          </a:endParaRPr>
        </a:p>
      </dgm:t>
    </dgm:pt>
    <dgm:pt modelId="{F3CF8C54-1C14-4720-86EE-8FAE9324C9F1}" type="parTrans" cxnId="{335F5105-2C10-4421-AC48-93B18A77B98A}">
      <dgm:prSet/>
      <dgm:spPr/>
      <dgm:t>
        <a:bodyPr/>
        <a:lstStyle/>
        <a:p>
          <a:endParaRPr lang="en-US"/>
        </a:p>
      </dgm:t>
    </dgm:pt>
    <dgm:pt modelId="{CDD49C8B-E526-42CD-9997-B4AB716B5057}" type="sibTrans" cxnId="{335F5105-2C10-4421-AC48-93B18A77B98A}">
      <dgm:prSet/>
      <dgm:spPr/>
      <dgm:t>
        <a:bodyPr/>
        <a:lstStyle/>
        <a:p>
          <a:endParaRPr lang="en-US"/>
        </a:p>
      </dgm:t>
    </dgm:pt>
    <dgm:pt modelId="{FBA64F0C-FB63-4052-80F2-172B58871987}">
      <dgm:prSet phldrT="[Text]" custT="1"/>
      <dgm:spPr>
        <a:solidFill>
          <a:schemeClr val="accent3">
            <a:lumMod val="75000"/>
            <a:alpha val="90000"/>
          </a:schemeClr>
        </a:solidFill>
        <a:ln>
          <a:solidFill>
            <a:schemeClr val="accent5"/>
          </a:solidFill>
        </a:ln>
      </dgm:spPr>
      <dgm:t>
        <a:bodyPr/>
        <a:lstStyle/>
        <a:p>
          <a:r>
            <a:rPr lang="en-US" sz="2000" dirty="0" smtClean="0">
              <a:solidFill>
                <a:schemeClr val="bg1"/>
              </a:solidFill>
            </a:rPr>
            <a:t>Customer Behavior</a:t>
          </a:r>
          <a:endParaRPr lang="en-US" sz="2000" dirty="0">
            <a:solidFill>
              <a:schemeClr val="bg1"/>
            </a:solidFill>
          </a:endParaRPr>
        </a:p>
      </dgm:t>
    </dgm:pt>
    <dgm:pt modelId="{864BAF99-DC14-443B-9D16-782D1708933E}" type="parTrans" cxnId="{ABBA9A26-0026-4C0B-BB00-73A9ED67A8F3}">
      <dgm:prSet/>
      <dgm:spPr/>
      <dgm:t>
        <a:bodyPr/>
        <a:lstStyle/>
        <a:p>
          <a:endParaRPr lang="en-US"/>
        </a:p>
      </dgm:t>
    </dgm:pt>
    <dgm:pt modelId="{5C2484B3-D969-486D-B337-71ED991A402E}" type="sibTrans" cxnId="{ABBA9A26-0026-4C0B-BB00-73A9ED67A8F3}">
      <dgm:prSet/>
      <dgm:spPr/>
      <dgm:t>
        <a:bodyPr/>
        <a:lstStyle/>
        <a:p>
          <a:endParaRPr lang="en-US"/>
        </a:p>
      </dgm:t>
    </dgm:pt>
    <dgm:pt modelId="{A55F1413-503E-4BC6-8E19-26169D135942}">
      <dgm:prSet custT="1"/>
      <dgm:spPr>
        <a:solidFill>
          <a:schemeClr val="accent3">
            <a:lumMod val="75000"/>
            <a:alpha val="90000"/>
          </a:schemeClr>
        </a:solidFill>
        <a:ln>
          <a:solidFill>
            <a:schemeClr val="accent5"/>
          </a:solidFill>
        </a:ln>
      </dgm:spPr>
      <dgm:t>
        <a:bodyPr/>
        <a:lstStyle/>
        <a:p>
          <a:r>
            <a:rPr lang="en-US" sz="1975" dirty="0" smtClean="0">
              <a:solidFill>
                <a:schemeClr val="bg1"/>
              </a:solidFill>
            </a:rPr>
            <a:t>Merchandise Planning</a:t>
          </a:r>
          <a:endParaRPr lang="en-US" sz="1975" dirty="0">
            <a:solidFill>
              <a:schemeClr val="bg1"/>
            </a:solidFill>
          </a:endParaRPr>
        </a:p>
      </dgm:t>
    </dgm:pt>
    <dgm:pt modelId="{765C658D-4874-45B7-8FF8-815BCDC12EC4}" type="parTrans" cxnId="{F514ADCD-1972-4325-8242-C2017E7870EA}">
      <dgm:prSet/>
      <dgm:spPr/>
      <dgm:t>
        <a:bodyPr/>
        <a:lstStyle/>
        <a:p>
          <a:endParaRPr lang="en-US"/>
        </a:p>
      </dgm:t>
    </dgm:pt>
    <dgm:pt modelId="{62F7DB12-0C18-4202-855A-1947D90BE72F}" type="sibTrans" cxnId="{F514ADCD-1972-4325-8242-C2017E7870EA}">
      <dgm:prSet/>
      <dgm:spPr/>
      <dgm:t>
        <a:bodyPr/>
        <a:lstStyle/>
        <a:p>
          <a:endParaRPr lang="en-US"/>
        </a:p>
      </dgm:t>
    </dgm:pt>
    <dgm:pt modelId="{F1F3DBEA-EDC1-4B32-8A6B-129152FD36A9}">
      <dgm:prSet custT="1"/>
      <dgm:spPr>
        <a:solidFill>
          <a:schemeClr val="accent3">
            <a:lumMod val="75000"/>
            <a:alpha val="90000"/>
          </a:schemeClr>
        </a:solidFill>
        <a:ln>
          <a:solidFill>
            <a:schemeClr val="accent5"/>
          </a:solidFill>
        </a:ln>
      </dgm:spPr>
      <dgm:t>
        <a:bodyPr/>
        <a:lstStyle/>
        <a:p>
          <a:r>
            <a:rPr lang="en-US" sz="1975" dirty="0" smtClean="0">
              <a:solidFill>
                <a:schemeClr val="bg1"/>
              </a:solidFill>
            </a:rPr>
            <a:t>Store Maintenance</a:t>
          </a:r>
          <a:endParaRPr lang="en-US" sz="1975" dirty="0">
            <a:solidFill>
              <a:schemeClr val="bg1"/>
            </a:solidFill>
          </a:endParaRPr>
        </a:p>
      </dgm:t>
    </dgm:pt>
    <dgm:pt modelId="{5794EFA6-AE93-48B6-A93C-27BBAE8DAD38}" type="parTrans" cxnId="{C01960A9-E4F0-4DCB-8413-F38B480C7331}">
      <dgm:prSet/>
      <dgm:spPr/>
      <dgm:t>
        <a:bodyPr/>
        <a:lstStyle/>
        <a:p>
          <a:endParaRPr lang="en-US"/>
        </a:p>
      </dgm:t>
    </dgm:pt>
    <dgm:pt modelId="{033851F6-6454-4C0B-BA2D-47E6A32432BB}" type="sibTrans" cxnId="{C01960A9-E4F0-4DCB-8413-F38B480C7331}">
      <dgm:prSet/>
      <dgm:spPr/>
      <dgm:t>
        <a:bodyPr/>
        <a:lstStyle/>
        <a:p>
          <a:endParaRPr lang="en-US"/>
        </a:p>
      </dgm:t>
    </dgm:pt>
    <dgm:pt modelId="{3998B3EA-7E99-42C4-BB53-62F583D21586}">
      <dgm:prSet custT="1"/>
      <dgm:spPr>
        <a:solidFill>
          <a:schemeClr val="accent4">
            <a:lumMod val="75000"/>
            <a:alpha val="90000"/>
          </a:schemeClr>
        </a:solidFill>
        <a:ln>
          <a:solidFill>
            <a:schemeClr val="accent4">
              <a:lumMod val="75000"/>
            </a:schemeClr>
          </a:solidFill>
        </a:ln>
      </dgm:spPr>
      <dgm:t>
        <a:bodyPr/>
        <a:lstStyle/>
        <a:p>
          <a:r>
            <a:rPr lang="en-US" sz="2000" dirty="0" smtClean="0">
              <a:solidFill>
                <a:schemeClr val="bg1"/>
              </a:solidFill>
            </a:rPr>
            <a:t>Home Delivery</a:t>
          </a:r>
          <a:endParaRPr lang="en-US" sz="2000" dirty="0">
            <a:solidFill>
              <a:schemeClr val="bg1"/>
            </a:solidFill>
          </a:endParaRPr>
        </a:p>
      </dgm:t>
    </dgm:pt>
    <dgm:pt modelId="{4E4AA385-14A1-4832-9F7D-B88B0C5CEEA4}" type="parTrans" cxnId="{D3A532A8-C03D-4970-ADED-3D44F859976D}">
      <dgm:prSet/>
      <dgm:spPr/>
      <dgm:t>
        <a:bodyPr/>
        <a:lstStyle/>
        <a:p>
          <a:endParaRPr lang="en-US"/>
        </a:p>
      </dgm:t>
    </dgm:pt>
    <dgm:pt modelId="{B7F7D892-5F1A-40BD-80EB-4458F53B1246}" type="sibTrans" cxnId="{D3A532A8-C03D-4970-ADED-3D44F859976D}">
      <dgm:prSet/>
      <dgm:spPr/>
      <dgm:t>
        <a:bodyPr/>
        <a:lstStyle/>
        <a:p>
          <a:endParaRPr lang="en-US"/>
        </a:p>
      </dgm:t>
    </dgm:pt>
    <dgm:pt modelId="{FF7A87FD-8699-4A66-A454-262C4B56C449}" type="pres">
      <dgm:prSet presAssocID="{37A1AAA5-CD0C-4B01-9FAE-223D966A6650}" presName="diagram" presStyleCnt="0">
        <dgm:presLayoutVars>
          <dgm:dir/>
          <dgm:animLvl val="lvl"/>
          <dgm:resizeHandles val="exact"/>
        </dgm:presLayoutVars>
      </dgm:prSet>
      <dgm:spPr/>
      <dgm:t>
        <a:bodyPr/>
        <a:lstStyle/>
        <a:p>
          <a:endParaRPr lang="en-US"/>
        </a:p>
      </dgm:t>
    </dgm:pt>
    <dgm:pt modelId="{CEC51111-EFD2-4054-9CC8-360A75696458}" type="pres">
      <dgm:prSet presAssocID="{ECAA66F3-B372-4633-B21A-5A4CD902AD35}" presName="compNode" presStyleCnt="0"/>
      <dgm:spPr/>
    </dgm:pt>
    <dgm:pt modelId="{0B99D6DC-2047-4B0F-B5BF-E7452EA7F22D}" type="pres">
      <dgm:prSet presAssocID="{ECAA66F3-B372-4633-B21A-5A4CD902AD35}" presName="childRect" presStyleLbl="bgAcc1" presStyleIdx="0" presStyleCnt="4">
        <dgm:presLayoutVars>
          <dgm:bulletEnabled val="1"/>
        </dgm:presLayoutVars>
      </dgm:prSet>
      <dgm:spPr/>
      <dgm:t>
        <a:bodyPr/>
        <a:lstStyle/>
        <a:p>
          <a:endParaRPr lang="en-US"/>
        </a:p>
      </dgm:t>
    </dgm:pt>
    <dgm:pt modelId="{617009FC-1C87-403C-815C-956933930365}" type="pres">
      <dgm:prSet presAssocID="{ECAA66F3-B372-4633-B21A-5A4CD902AD35}" presName="parentText" presStyleLbl="node1" presStyleIdx="0" presStyleCnt="0">
        <dgm:presLayoutVars>
          <dgm:chMax val="0"/>
          <dgm:bulletEnabled val="1"/>
        </dgm:presLayoutVars>
      </dgm:prSet>
      <dgm:spPr/>
      <dgm:t>
        <a:bodyPr/>
        <a:lstStyle/>
        <a:p>
          <a:endParaRPr lang="en-US"/>
        </a:p>
      </dgm:t>
    </dgm:pt>
    <dgm:pt modelId="{E97F1D7F-D426-4430-ABE3-91F1C03EB6CF}" type="pres">
      <dgm:prSet presAssocID="{ECAA66F3-B372-4633-B21A-5A4CD902AD35}" presName="parentRect" presStyleLbl="alignNode1" presStyleIdx="0" presStyleCnt="4"/>
      <dgm:spPr/>
      <dgm:t>
        <a:bodyPr/>
        <a:lstStyle/>
        <a:p>
          <a:endParaRPr lang="en-US"/>
        </a:p>
      </dgm:t>
    </dgm:pt>
    <dgm:pt modelId="{F2A30857-8E46-419E-984E-366C392770D9}" type="pres">
      <dgm:prSet presAssocID="{ECAA66F3-B372-4633-B21A-5A4CD902AD35}" presName="adorn" presStyleLbl="fgAccFollowNode1" presStyleIdx="0" presStyleCnt="4"/>
      <dgm:spPr>
        <a:solidFill>
          <a:schemeClr val="accent3">
            <a:lumMod val="75000"/>
            <a:alpha val="90000"/>
          </a:schemeClr>
        </a:solidFill>
      </dgm:spPr>
      <dgm:t>
        <a:bodyPr/>
        <a:lstStyle/>
        <a:p>
          <a:endParaRPr lang="en-US"/>
        </a:p>
      </dgm:t>
    </dgm:pt>
    <dgm:pt modelId="{E53E0FA0-0F3B-47B8-BC1F-BEB5B2DA532B}" type="pres">
      <dgm:prSet presAssocID="{C6C46DC4-79DC-4A6E-9F38-D11E7D6AE9B5}" presName="sibTrans" presStyleLbl="sibTrans2D1" presStyleIdx="0" presStyleCnt="0"/>
      <dgm:spPr/>
      <dgm:t>
        <a:bodyPr/>
        <a:lstStyle/>
        <a:p>
          <a:endParaRPr lang="en-US"/>
        </a:p>
      </dgm:t>
    </dgm:pt>
    <dgm:pt modelId="{57563929-03A5-4D42-913D-11499637E8D4}" type="pres">
      <dgm:prSet presAssocID="{31F00FC6-648F-4E8D-82B2-B839D643ADF3}" presName="compNode" presStyleCnt="0"/>
      <dgm:spPr/>
    </dgm:pt>
    <dgm:pt modelId="{780C2DCA-F2AA-44E9-8AB9-2833DC15A8D5}" type="pres">
      <dgm:prSet presAssocID="{31F00FC6-648F-4E8D-82B2-B839D643ADF3}" presName="childRect" presStyleLbl="bgAcc1" presStyleIdx="1" presStyleCnt="4">
        <dgm:presLayoutVars>
          <dgm:bulletEnabled val="1"/>
        </dgm:presLayoutVars>
      </dgm:prSet>
      <dgm:spPr/>
      <dgm:t>
        <a:bodyPr/>
        <a:lstStyle/>
        <a:p>
          <a:endParaRPr lang="en-US"/>
        </a:p>
      </dgm:t>
    </dgm:pt>
    <dgm:pt modelId="{79847F04-395E-4333-84D9-583222F7B088}" type="pres">
      <dgm:prSet presAssocID="{31F00FC6-648F-4E8D-82B2-B839D643ADF3}" presName="parentText" presStyleLbl="node1" presStyleIdx="0" presStyleCnt="0">
        <dgm:presLayoutVars>
          <dgm:chMax val="0"/>
          <dgm:bulletEnabled val="1"/>
        </dgm:presLayoutVars>
      </dgm:prSet>
      <dgm:spPr/>
      <dgm:t>
        <a:bodyPr/>
        <a:lstStyle/>
        <a:p>
          <a:endParaRPr lang="en-US"/>
        </a:p>
      </dgm:t>
    </dgm:pt>
    <dgm:pt modelId="{B4705481-624D-40B9-AB63-011E9998024D}" type="pres">
      <dgm:prSet presAssocID="{31F00FC6-648F-4E8D-82B2-B839D643ADF3}" presName="parentRect" presStyleLbl="alignNode1" presStyleIdx="1" presStyleCnt="4"/>
      <dgm:spPr/>
      <dgm:t>
        <a:bodyPr/>
        <a:lstStyle/>
        <a:p>
          <a:endParaRPr lang="en-US"/>
        </a:p>
      </dgm:t>
    </dgm:pt>
    <dgm:pt modelId="{AEC5AEFA-478A-4D16-BE59-2BD854DB8E4F}" type="pres">
      <dgm:prSet presAssocID="{31F00FC6-648F-4E8D-82B2-B839D643ADF3}" presName="adorn" presStyleLbl="fgAccFollowNode1" presStyleIdx="1" presStyleCnt="4"/>
      <dgm:spPr>
        <a:solidFill>
          <a:schemeClr val="accent4">
            <a:lumMod val="75000"/>
            <a:alpha val="90000"/>
          </a:schemeClr>
        </a:solidFill>
      </dgm:spPr>
      <dgm:t>
        <a:bodyPr/>
        <a:lstStyle/>
        <a:p>
          <a:endParaRPr lang="en-US"/>
        </a:p>
      </dgm:t>
    </dgm:pt>
    <dgm:pt modelId="{FA4A0156-903C-4E98-BFB2-AF99B8FEC1F0}" type="pres">
      <dgm:prSet presAssocID="{56B03853-1F93-498E-858B-C907092297E7}" presName="sibTrans" presStyleLbl="sibTrans2D1" presStyleIdx="0" presStyleCnt="0"/>
      <dgm:spPr/>
      <dgm:t>
        <a:bodyPr/>
        <a:lstStyle/>
        <a:p>
          <a:endParaRPr lang="en-US"/>
        </a:p>
      </dgm:t>
    </dgm:pt>
    <dgm:pt modelId="{3227B2E2-B6F8-4E3C-836F-908F84107091}" type="pres">
      <dgm:prSet presAssocID="{1B97F4D1-569F-4966-B7D5-78785A4252A8}" presName="compNode" presStyleCnt="0"/>
      <dgm:spPr/>
    </dgm:pt>
    <dgm:pt modelId="{5B3989D5-D47B-480B-A97F-F671D81EF974}" type="pres">
      <dgm:prSet presAssocID="{1B97F4D1-569F-4966-B7D5-78785A4252A8}" presName="childRect" presStyleLbl="bgAcc1" presStyleIdx="2" presStyleCnt="4">
        <dgm:presLayoutVars>
          <dgm:bulletEnabled val="1"/>
        </dgm:presLayoutVars>
      </dgm:prSet>
      <dgm:spPr/>
      <dgm:t>
        <a:bodyPr/>
        <a:lstStyle/>
        <a:p>
          <a:endParaRPr lang="en-US"/>
        </a:p>
      </dgm:t>
    </dgm:pt>
    <dgm:pt modelId="{F22C4C47-7CB9-4D1D-BABA-E1B9F540EDB1}" type="pres">
      <dgm:prSet presAssocID="{1B97F4D1-569F-4966-B7D5-78785A4252A8}" presName="parentText" presStyleLbl="node1" presStyleIdx="0" presStyleCnt="0">
        <dgm:presLayoutVars>
          <dgm:chMax val="0"/>
          <dgm:bulletEnabled val="1"/>
        </dgm:presLayoutVars>
      </dgm:prSet>
      <dgm:spPr/>
      <dgm:t>
        <a:bodyPr/>
        <a:lstStyle/>
        <a:p>
          <a:endParaRPr lang="en-US"/>
        </a:p>
      </dgm:t>
    </dgm:pt>
    <dgm:pt modelId="{09868F9C-96BA-489B-A80D-A3223AB72670}" type="pres">
      <dgm:prSet presAssocID="{1B97F4D1-569F-4966-B7D5-78785A4252A8}" presName="parentRect" presStyleLbl="alignNode1" presStyleIdx="2" presStyleCnt="4"/>
      <dgm:spPr/>
      <dgm:t>
        <a:bodyPr/>
        <a:lstStyle/>
        <a:p>
          <a:endParaRPr lang="en-US"/>
        </a:p>
      </dgm:t>
    </dgm:pt>
    <dgm:pt modelId="{07E4E4BE-FA09-4112-ACBB-3685E1B17237}" type="pres">
      <dgm:prSet presAssocID="{1B97F4D1-569F-4966-B7D5-78785A4252A8}" presName="adorn" presStyleLbl="fgAccFollowNode1" presStyleIdx="2" presStyleCnt="4"/>
      <dgm:spPr>
        <a:solidFill>
          <a:schemeClr val="accent3">
            <a:lumMod val="75000"/>
            <a:alpha val="90000"/>
          </a:schemeClr>
        </a:solidFill>
      </dgm:spPr>
      <dgm:t>
        <a:bodyPr/>
        <a:lstStyle/>
        <a:p>
          <a:endParaRPr lang="en-US"/>
        </a:p>
      </dgm:t>
    </dgm:pt>
    <dgm:pt modelId="{692EAD69-4AAE-497D-B1B6-93B657F3ED73}" type="pres">
      <dgm:prSet presAssocID="{292CC111-B73E-4C26-9B87-B735ACEFA597}" presName="sibTrans" presStyleLbl="sibTrans2D1" presStyleIdx="0" presStyleCnt="0"/>
      <dgm:spPr/>
      <dgm:t>
        <a:bodyPr/>
        <a:lstStyle/>
        <a:p>
          <a:endParaRPr lang="en-US"/>
        </a:p>
      </dgm:t>
    </dgm:pt>
    <dgm:pt modelId="{E4DE7CB6-7E14-4C86-BF62-A943520087B0}" type="pres">
      <dgm:prSet presAssocID="{3A5EBE92-D935-47D0-AE3A-E7350629BA86}" presName="compNode" presStyleCnt="0"/>
      <dgm:spPr/>
    </dgm:pt>
    <dgm:pt modelId="{5799B1F5-C36B-4571-81A2-BD82A0AE9A8E}" type="pres">
      <dgm:prSet presAssocID="{3A5EBE92-D935-47D0-AE3A-E7350629BA86}" presName="childRect" presStyleLbl="bgAcc1" presStyleIdx="3" presStyleCnt="4">
        <dgm:presLayoutVars>
          <dgm:bulletEnabled val="1"/>
        </dgm:presLayoutVars>
      </dgm:prSet>
      <dgm:spPr/>
      <dgm:t>
        <a:bodyPr/>
        <a:lstStyle/>
        <a:p>
          <a:endParaRPr lang="en-US"/>
        </a:p>
      </dgm:t>
    </dgm:pt>
    <dgm:pt modelId="{970B3975-F025-4632-B830-C276992BBD24}" type="pres">
      <dgm:prSet presAssocID="{3A5EBE92-D935-47D0-AE3A-E7350629BA86}" presName="parentText" presStyleLbl="node1" presStyleIdx="0" presStyleCnt="0">
        <dgm:presLayoutVars>
          <dgm:chMax val="0"/>
          <dgm:bulletEnabled val="1"/>
        </dgm:presLayoutVars>
      </dgm:prSet>
      <dgm:spPr/>
      <dgm:t>
        <a:bodyPr/>
        <a:lstStyle/>
        <a:p>
          <a:endParaRPr lang="en-US"/>
        </a:p>
      </dgm:t>
    </dgm:pt>
    <dgm:pt modelId="{BBBB7652-D917-4173-A744-664DD1F1B868}" type="pres">
      <dgm:prSet presAssocID="{3A5EBE92-D935-47D0-AE3A-E7350629BA86}" presName="parentRect" presStyleLbl="alignNode1" presStyleIdx="3" presStyleCnt="4"/>
      <dgm:spPr/>
      <dgm:t>
        <a:bodyPr/>
        <a:lstStyle/>
        <a:p>
          <a:endParaRPr lang="en-US"/>
        </a:p>
      </dgm:t>
    </dgm:pt>
    <dgm:pt modelId="{C464C8C8-A86B-4CC5-9A5F-8DA7D030EF78}" type="pres">
      <dgm:prSet presAssocID="{3A5EBE92-D935-47D0-AE3A-E7350629BA86}" presName="adorn" presStyleLbl="fgAccFollowNode1" presStyleIdx="3" presStyleCnt="4"/>
      <dgm:spPr>
        <a:solidFill>
          <a:schemeClr val="accent4">
            <a:lumMod val="75000"/>
            <a:alpha val="90000"/>
          </a:schemeClr>
        </a:solidFill>
      </dgm:spPr>
      <dgm:t>
        <a:bodyPr/>
        <a:lstStyle/>
        <a:p>
          <a:endParaRPr lang="en-US"/>
        </a:p>
      </dgm:t>
    </dgm:pt>
  </dgm:ptLst>
  <dgm:cxnLst>
    <dgm:cxn modelId="{6A22D899-DD06-44E0-8493-797EF298DFA4}" srcId="{ECAA66F3-B372-4633-B21A-5A4CD902AD35}" destId="{65CC8C24-7559-4B30-AD5C-D9CB0DBC7D80}" srcOrd="0" destOrd="0" parTransId="{4C0B8B65-F3F8-47D8-810C-733180F898A6}" sibTransId="{06234245-F244-4E1E-AEB5-4DAF44CA9340}"/>
    <dgm:cxn modelId="{5C916719-3F10-4ED6-BF73-73AC17E223D2}" srcId="{3A5EBE92-D935-47D0-AE3A-E7350629BA86}" destId="{63CEC760-FCE5-4D18-972B-98F4A4B3CE65}" srcOrd="1" destOrd="0" parTransId="{2DABDB16-D038-4B8F-B8DF-AB9F14909A23}" sibTransId="{F9F582A9-80FE-41FE-BBC9-1BC9FA9DC10A}"/>
    <dgm:cxn modelId="{960F8F9F-0A1F-4943-90A7-DFFE3741FEFD}" type="presOf" srcId="{3998B3EA-7E99-42C4-BB53-62F583D21586}" destId="{5799B1F5-C36B-4571-81A2-BD82A0AE9A8E}" srcOrd="0" destOrd="2" presId="urn:microsoft.com/office/officeart/2005/8/layout/bList2"/>
    <dgm:cxn modelId="{61BCBDF0-B9C5-479E-81D0-DFB8F1963CDC}" type="presOf" srcId="{292CC111-B73E-4C26-9B87-B735ACEFA597}" destId="{692EAD69-4AAE-497D-B1B6-93B657F3ED73}" srcOrd="0" destOrd="0" presId="urn:microsoft.com/office/officeart/2005/8/layout/bList2"/>
    <dgm:cxn modelId="{84115D9A-779C-4EE0-BD94-7E4903C46B2D}" type="presOf" srcId="{ECAA66F3-B372-4633-B21A-5A4CD902AD35}" destId="{617009FC-1C87-403C-815C-956933930365}" srcOrd="0" destOrd="0" presId="urn:microsoft.com/office/officeart/2005/8/layout/bList2"/>
    <dgm:cxn modelId="{9B452595-8AC3-44E3-A3CD-133D4E712160}" srcId="{1B97F4D1-569F-4966-B7D5-78785A4252A8}" destId="{0B22E6F1-3E25-41ED-A5AD-B22F7E3F982B}" srcOrd="3" destOrd="0" parTransId="{8BEC57BA-BF44-487A-9075-A9ABA7025AB8}" sibTransId="{D7C59C86-DCCA-4F61-99D7-E272528703A8}"/>
    <dgm:cxn modelId="{FDA22BB2-A2A7-417C-9F73-ED50FA3883DC}" srcId="{37A1AAA5-CD0C-4B01-9FAE-223D966A6650}" destId="{ECAA66F3-B372-4633-B21A-5A4CD902AD35}" srcOrd="0" destOrd="0" parTransId="{8E381C96-5715-42F7-A497-C26B913EBC01}" sibTransId="{C6C46DC4-79DC-4A6E-9F38-D11E7D6AE9B5}"/>
    <dgm:cxn modelId="{6A1AA758-7C3D-426D-9B7B-A9D0A3F26578}" type="presOf" srcId="{31F00FC6-648F-4E8D-82B2-B839D643ADF3}" destId="{79847F04-395E-4333-84D9-583222F7B088}" srcOrd="0" destOrd="0" presId="urn:microsoft.com/office/officeart/2005/8/layout/bList2"/>
    <dgm:cxn modelId="{4D54FAE5-9DDB-430A-87C0-AD150DAFFD72}" srcId="{1B97F4D1-569F-4966-B7D5-78785A4252A8}" destId="{B3B0DDA8-A73A-4A99-A5A5-1037063583FA}" srcOrd="0" destOrd="0" parTransId="{4BA1F112-B88F-4060-9D9C-3B65C4C9A756}" sibTransId="{BA02BFF5-7F75-421D-800E-D64440FED4DB}"/>
    <dgm:cxn modelId="{87207074-8A94-4CBA-8381-F39E389362B5}" srcId="{37A1AAA5-CD0C-4B01-9FAE-223D966A6650}" destId="{3A5EBE92-D935-47D0-AE3A-E7350629BA86}" srcOrd="3" destOrd="0" parTransId="{31871B53-FAE8-49CA-803D-F5C770FD312A}" sibTransId="{489CCC72-CDC7-46BF-9C7F-776BA6DEE6A3}"/>
    <dgm:cxn modelId="{93CDFBA7-5432-431C-A4E4-4EE9501F0ACB}" type="presOf" srcId="{65CC8C24-7559-4B30-AD5C-D9CB0DBC7D80}" destId="{0B99D6DC-2047-4B0F-B5BF-E7452EA7F22D}" srcOrd="0" destOrd="0" presId="urn:microsoft.com/office/officeart/2005/8/layout/bList2"/>
    <dgm:cxn modelId="{4A7DFEFF-F50B-4F0E-A956-30205C70E5B9}" srcId="{37A1AAA5-CD0C-4B01-9FAE-223D966A6650}" destId="{31F00FC6-648F-4E8D-82B2-B839D643ADF3}" srcOrd="1" destOrd="0" parTransId="{613E0649-58EF-4B36-9D71-19A00BE3BD39}" sibTransId="{56B03853-1F93-498E-858B-C907092297E7}"/>
    <dgm:cxn modelId="{D04EDD50-500A-4CEE-BEAF-03E27D2BC5E4}" type="presOf" srcId="{FAB580B2-03AA-4A8E-B61E-ADEAB6527B6A}" destId="{780C2DCA-F2AA-44E9-8AB9-2833DC15A8D5}" srcOrd="0" destOrd="0" presId="urn:microsoft.com/office/officeart/2005/8/layout/bList2"/>
    <dgm:cxn modelId="{580FFECA-0FF6-41F7-8085-557DF0B0B8DD}" type="presOf" srcId="{37A1AAA5-CD0C-4B01-9FAE-223D966A6650}" destId="{FF7A87FD-8699-4A66-A454-262C4B56C449}" srcOrd="0" destOrd="0" presId="urn:microsoft.com/office/officeart/2005/8/layout/bList2"/>
    <dgm:cxn modelId="{4B636958-1309-4ED1-8668-F71CCD42F4A6}" type="presOf" srcId="{A55F1413-503E-4BC6-8E19-26169D135942}" destId="{5B3989D5-D47B-480B-A97F-F671D81EF974}" srcOrd="0" destOrd="1" presId="urn:microsoft.com/office/officeart/2005/8/layout/bList2"/>
    <dgm:cxn modelId="{95E63CB3-41C2-499B-BF07-4156B94EEF91}" type="presOf" srcId="{0B22E6F1-3E25-41ED-A5AD-B22F7E3F982B}" destId="{5B3989D5-D47B-480B-A97F-F671D81EF974}" srcOrd="0" destOrd="3" presId="urn:microsoft.com/office/officeart/2005/8/layout/bList2"/>
    <dgm:cxn modelId="{4EB36392-273C-4EFB-A0EA-46B67B0047D4}" type="presOf" srcId="{54E3DAC0-E700-4620-83A3-30DEBAD5E004}" destId="{5799B1F5-C36B-4571-81A2-BD82A0AE9A8E}" srcOrd="0" destOrd="0" presId="urn:microsoft.com/office/officeart/2005/8/layout/bList2"/>
    <dgm:cxn modelId="{8295019E-23AE-4CF0-B4A0-A76673270C01}" type="presOf" srcId="{1B97F4D1-569F-4966-B7D5-78785A4252A8}" destId="{F22C4C47-7CB9-4D1D-BABA-E1B9F540EDB1}" srcOrd="0" destOrd="0" presId="urn:microsoft.com/office/officeart/2005/8/layout/bList2"/>
    <dgm:cxn modelId="{019B4553-35A7-4E48-9656-2A03ADB928F0}" type="presOf" srcId="{F1F3DBEA-EDC1-4B32-8A6B-129152FD36A9}" destId="{5B3989D5-D47B-480B-A97F-F671D81EF974}" srcOrd="0" destOrd="2" presId="urn:microsoft.com/office/officeart/2005/8/layout/bList2"/>
    <dgm:cxn modelId="{ABBA9A26-0026-4C0B-BB00-73A9ED67A8F3}" srcId="{ECAA66F3-B372-4633-B21A-5A4CD902AD35}" destId="{FBA64F0C-FB63-4052-80F2-172B58871987}" srcOrd="1" destOrd="0" parTransId="{864BAF99-DC14-443B-9D16-782D1708933E}" sibTransId="{5C2484B3-D969-486D-B337-71ED991A402E}"/>
    <dgm:cxn modelId="{3B8B3B6F-9BDA-4CBB-AFE6-0E3307B4B26C}" type="presOf" srcId="{7173E114-9A71-47A1-9A0B-E27F5D979F5A}" destId="{0B99D6DC-2047-4B0F-B5BF-E7452EA7F22D}" srcOrd="0" destOrd="2" presId="urn:microsoft.com/office/officeart/2005/8/layout/bList2"/>
    <dgm:cxn modelId="{BDCFEE4F-B061-4154-8ED3-FB1C0C71BD10}" srcId="{31F00FC6-648F-4E8D-82B2-B839D643ADF3}" destId="{FAB580B2-03AA-4A8E-B61E-ADEAB6527B6A}" srcOrd="0" destOrd="0" parTransId="{91DD2572-9B61-460F-9A6E-91066677D203}" sibTransId="{2BC208D8-7A17-4779-A2DE-34841D294CCB}"/>
    <dgm:cxn modelId="{C01960A9-E4F0-4DCB-8413-F38B480C7331}" srcId="{1B97F4D1-569F-4966-B7D5-78785A4252A8}" destId="{F1F3DBEA-EDC1-4B32-8A6B-129152FD36A9}" srcOrd="2" destOrd="0" parTransId="{5794EFA6-AE93-48B6-A93C-27BBAE8DAD38}" sibTransId="{033851F6-6454-4C0B-BA2D-47E6A32432BB}"/>
    <dgm:cxn modelId="{06293EE8-38FB-4AA5-AD83-2792071B7645}" type="presOf" srcId="{56B03853-1F93-498E-858B-C907092297E7}" destId="{FA4A0156-903C-4E98-BFB2-AF99B8FEC1F0}" srcOrd="0" destOrd="0" presId="urn:microsoft.com/office/officeart/2005/8/layout/bList2"/>
    <dgm:cxn modelId="{3764E077-0046-41C9-8A8A-CB4878835573}" type="presOf" srcId="{FBA64F0C-FB63-4052-80F2-172B58871987}" destId="{0B99D6DC-2047-4B0F-B5BF-E7452EA7F22D}" srcOrd="0" destOrd="1" presId="urn:microsoft.com/office/officeart/2005/8/layout/bList2"/>
    <dgm:cxn modelId="{66FF0BC2-9CFD-4BB1-B049-40F180D22346}" srcId="{3A5EBE92-D935-47D0-AE3A-E7350629BA86}" destId="{54E3DAC0-E700-4620-83A3-30DEBAD5E004}" srcOrd="0" destOrd="0" parTransId="{2CD329AC-D4CB-4EA7-B591-1E1378284833}" sibTransId="{702F7A06-24A7-4559-B4FC-4104DD213447}"/>
    <dgm:cxn modelId="{EC3605F5-03BF-4CA9-AC8D-B5A0C3755E06}" type="presOf" srcId="{31F00FC6-648F-4E8D-82B2-B839D643ADF3}" destId="{B4705481-624D-40B9-AB63-011E9998024D}" srcOrd="1" destOrd="0" presId="urn:microsoft.com/office/officeart/2005/8/layout/bList2"/>
    <dgm:cxn modelId="{1AAA46C3-9FAA-4C06-990A-3D203B1063A7}" type="presOf" srcId="{1B97F4D1-569F-4966-B7D5-78785A4252A8}" destId="{09868F9C-96BA-489B-A80D-A3223AB72670}" srcOrd="1" destOrd="0" presId="urn:microsoft.com/office/officeart/2005/8/layout/bList2"/>
    <dgm:cxn modelId="{393B36CB-0C43-4CD6-8264-58AF92874913}" type="presOf" srcId="{3A5EBE92-D935-47D0-AE3A-E7350629BA86}" destId="{970B3975-F025-4632-B830-C276992BBD24}" srcOrd="0" destOrd="0" presId="urn:microsoft.com/office/officeart/2005/8/layout/bList2"/>
    <dgm:cxn modelId="{F514ADCD-1972-4325-8242-C2017E7870EA}" srcId="{1B97F4D1-569F-4966-B7D5-78785A4252A8}" destId="{A55F1413-503E-4BC6-8E19-26169D135942}" srcOrd="1" destOrd="0" parTransId="{765C658D-4874-45B7-8FF8-815BCDC12EC4}" sibTransId="{62F7DB12-0C18-4202-855A-1947D90BE72F}"/>
    <dgm:cxn modelId="{85D9567D-41BC-4836-B327-529D6D62D55A}" srcId="{37A1AAA5-CD0C-4B01-9FAE-223D966A6650}" destId="{1B97F4D1-569F-4966-B7D5-78785A4252A8}" srcOrd="2" destOrd="0" parTransId="{A187C22C-9B70-4AC9-B5DE-57F09D49BD3F}" sibTransId="{292CC111-B73E-4C26-9B87-B735ACEFA597}"/>
    <dgm:cxn modelId="{771230BB-8D50-4605-B3DA-C9844B2ACA2C}" type="presOf" srcId="{6F89398D-1FD1-49D3-AE53-67CFACA6554E}" destId="{780C2DCA-F2AA-44E9-8AB9-2833DC15A8D5}" srcOrd="0" destOrd="1" presId="urn:microsoft.com/office/officeart/2005/8/layout/bList2"/>
    <dgm:cxn modelId="{3D63741E-E44B-4B0F-AB61-73F1302B778E}" type="presOf" srcId="{3A5EBE92-D935-47D0-AE3A-E7350629BA86}" destId="{BBBB7652-D917-4173-A744-664DD1F1B868}" srcOrd="1" destOrd="0" presId="urn:microsoft.com/office/officeart/2005/8/layout/bList2"/>
    <dgm:cxn modelId="{7F30D9FD-D79A-474B-8433-C83479E15B83}" type="presOf" srcId="{ECAA66F3-B372-4633-B21A-5A4CD902AD35}" destId="{E97F1D7F-D426-4430-ABE3-91F1C03EB6CF}" srcOrd="1" destOrd="0" presId="urn:microsoft.com/office/officeart/2005/8/layout/bList2"/>
    <dgm:cxn modelId="{01585F32-CF39-4680-B3BA-808BDA5A964E}" type="presOf" srcId="{63CEC760-FCE5-4D18-972B-98F4A4B3CE65}" destId="{5799B1F5-C36B-4571-81A2-BD82A0AE9A8E}" srcOrd="0" destOrd="1" presId="urn:microsoft.com/office/officeart/2005/8/layout/bList2"/>
    <dgm:cxn modelId="{536550A1-AA08-4A62-AD49-08888DFCCA48}" type="presOf" srcId="{B3B0DDA8-A73A-4A99-A5A5-1037063583FA}" destId="{5B3989D5-D47B-480B-A97F-F671D81EF974}" srcOrd="0" destOrd="0" presId="urn:microsoft.com/office/officeart/2005/8/layout/bList2"/>
    <dgm:cxn modelId="{335F5105-2C10-4421-AC48-93B18A77B98A}" srcId="{31F00FC6-648F-4E8D-82B2-B839D643ADF3}" destId="{6F89398D-1FD1-49D3-AE53-67CFACA6554E}" srcOrd="1" destOrd="0" parTransId="{F3CF8C54-1C14-4720-86EE-8FAE9324C9F1}" sibTransId="{CDD49C8B-E526-42CD-9997-B4AB716B5057}"/>
    <dgm:cxn modelId="{8E44C33D-4028-4F83-BDCE-D27BF352CA6A}" srcId="{ECAA66F3-B372-4633-B21A-5A4CD902AD35}" destId="{7173E114-9A71-47A1-9A0B-E27F5D979F5A}" srcOrd="2" destOrd="0" parTransId="{ACD684FE-EF20-4AB6-80C6-04113748D98A}" sibTransId="{0E7F7627-126C-43BF-8590-2689563B8DC2}"/>
    <dgm:cxn modelId="{419AD9CC-C3B5-4240-8410-CF05A8E873D7}" type="presOf" srcId="{C6C46DC4-79DC-4A6E-9F38-D11E7D6AE9B5}" destId="{E53E0FA0-0F3B-47B8-BC1F-BEB5B2DA532B}" srcOrd="0" destOrd="0" presId="urn:microsoft.com/office/officeart/2005/8/layout/bList2"/>
    <dgm:cxn modelId="{D3A532A8-C03D-4970-ADED-3D44F859976D}" srcId="{3A5EBE92-D935-47D0-AE3A-E7350629BA86}" destId="{3998B3EA-7E99-42C4-BB53-62F583D21586}" srcOrd="2" destOrd="0" parTransId="{4E4AA385-14A1-4832-9F7D-B88B0C5CEEA4}" sibTransId="{B7F7D892-5F1A-40BD-80EB-4458F53B1246}"/>
    <dgm:cxn modelId="{9CDBE3B7-4EC3-4C80-98A1-C985B213B9B1}" type="presParOf" srcId="{FF7A87FD-8699-4A66-A454-262C4B56C449}" destId="{CEC51111-EFD2-4054-9CC8-360A75696458}" srcOrd="0" destOrd="0" presId="urn:microsoft.com/office/officeart/2005/8/layout/bList2"/>
    <dgm:cxn modelId="{5D2E9A77-F804-488E-AE1B-8D5F35091336}" type="presParOf" srcId="{CEC51111-EFD2-4054-9CC8-360A75696458}" destId="{0B99D6DC-2047-4B0F-B5BF-E7452EA7F22D}" srcOrd="0" destOrd="0" presId="urn:microsoft.com/office/officeart/2005/8/layout/bList2"/>
    <dgm:cxn modelId="{7D3C6099-33D8-4225-BD51-3BBDF815B24D}" type="presParOf" srcId="{CEC51111-EFD2-4054-9CC8-360A75696458}" destId="{617009FC-1C87-403C-815C-956933930365}" srcOrd="1" destOrd="0" presId="urn:microsoft.com/office/officeart/2005/8/layout/bList2"/>
    <dgm:cxn modelId="{86FEA4A3-0F68-4347-AF65-01AF319F2317}" type="presParOf" srcId="{CEC51111-EFD2-4054-9CC8-360A75696458}" destId="{E97F1D7F-D426-4430-ABE3-91F1C03EB6CF}" srcOrd="2" destOrd="0" presId="urn:microsoft.com/office/officeart/2005/8/layout/bList2"/>
    <dgm:cxn modelId="{BAF0E6F9-615B-4EA2-9F70-7223F82F070E}" type="presParOf" srcId="{CEC51111-EFD2-4054-9CC8-360A75696458}" destId="{F2A30857-8E46-419E-984E-366C392770D9}" srcOrd="3" destOrd="0" presId="urn:microsoft.com/office/officeart/2005/8/layout/bList2"/>
    <dgm:cxn modelId="{C28B7C2C-C226-4C46-9FA1-A719B6483FB8}" type="presParOf" srcId="{FF7A87FD-8699-4A66-A454-262C4B56C449}" destId="{E53E0FA0-0F3B-47B8-BC1F-BEB5B2DA532B}" srcOrd="1" destOrd="0" presId="urn:microsoft.com/office/officeart/2005/8/layout/bList2"/>
    <dgm:cxn modelId="{447AAFE0-7057-4CE4-B40D-A111FC6EEDA1}" type="presParOf" srcId="{FF7A87FD-8699-4A66-A454-262C4B56C449}" destId="{57563929-03A5-4D42-913D-11499637E8D4}" srcOrd="2" destOrd="0" presId="urn:microsoft.com/office/officeart/2005/8/layout/bList2"/>
    <dgm:cxn modelId="{A0EC1DBC-B57F-43B1-897C-A97F8B0906D9}" type="presParOf" srcId="{57563929-03A5-4D42-913D-11499637E8D4}" destId="{780C2DCA-F2AA-44E9-8AB9-2833DC15A8D5}" srcOrd="0" destOrd="0" presId="urn:microsoft.com/office/officeart/2005/8/layout/bList2"/>
    <dgm:cxn modelId="{4A680A2E-9DF0-4FD1-940F-595A99D150F7}" type="presParOf" srcId="{57563929-03A5-4D42-913D-11499637E8D4}" destId="{79847F04-395E-4333-84D9-583222F7B088}" srcOrd="1" destOrd="0" presId="urn:microsoft.com/office/officeart/2005/8/layout/bList2"/>
    <dgm:cxn modelId="{75EAD803-7CCE-42DD-86B1-6BF2B6BDA76F}" type="presParOf" srcId="{57563929-03A5-4D42-913D-11499637E8D4}" destId="{B4705481-624D-40B9-AB63-011E9998024D}" srcOrd="2" destOrd="0" presId="urn:microsoft.com/office/officeart/2005/8/layout/bList2"/>
    <dgm:cxn modelId="{CA03AF13-B25B-4EA2-AE34-92AAB642CE14}" type="presParOf" srcId="{57563929-03A5-4D42-913D-11499637E8D4}" destId="{AEC5AEFA-478A-4D16-BE59-2BD854DB8E4F}" srcOrd="3" destOrd="0" presId="urn:microsoft.com/office/officeart/2005/8/layout/bList2"/>
    <dgm:cxn modelId="{DFEAB7FF-6A39-4BC7-8A76-2E5075BB82E3}" type="presParOf" srcId="{FF7A87FD-8699-4A66-A454-262C4B56C449}" destId="{FA4A0156-903C-4E98-BFB2-AF99B8FEC1F0}" srcOrd="3" destOrd="0" presId="urn:microsoft.com/office/officeart/2005/8/layout/bList2"/>
    <dgm:cxn modelId="{5008AAFF-073C-4A54-9351-C591A75ED3DB}" type="presParOf" srcId="{FF7A87FD-8699-4A66-A454-262C4B56C449}" destId="{3227B2E2-B6F8-4E3C-836F-908F84107091}" srcOrd="4" destOrd="0" presId="urn:microsoft.com/office/officeart/2005/8/layout/bList2"/>
    <dgm:cxn modelId="{4362C91B-25E0-4FFD-B95D-380D04BEB49A}" type="presParOf" srcId="{3227B2E2-B6F8-4E3C-836F-908F84107091}" destId="{5B3989D5-D47B-480B-A97F-F671D81EF974}" srcOrd="0" destOrd="0" presId="urn:microsoft.com/office/officeart/2005/8/layout/bList2"/>
    <dgm:cxn modelId="{8A42EDCF-0038-4211-9FAE-8E999CDDED3C}" type="presParOf" srcId="{3227B2E2-B6F8-4E3C-836F-908F84107091}" destId="{F22C4C47-7CB9-4D1D-BABA-E1B9F540EDB1}" srcOrd="1" destOrd="0" presId="urn:microsoft.com/office/officeart/2005/8/layout/bList2"/>
    <dgm:cxn modelId="{AB6F5486-FC7D-4D89-B74D-A7B679AB77FA}" type="presParOf" srcId="{3227B2E2-B6F8-4E3C-836F-908F84107091}" destId="{09868F9C-96BA-489B-A80D-A3223AB72670}" srcOrd="2" destOrd="0" presId="urn:microsoft.com/office/officeart/2005/8/layout/bList2"/>
    <dgm:cxn modelId="{B1AADC7C-BDC1-45D8-9537-1C850BDC8F4F}" type="presParOf" srcId="{3227B2E2-B6F8-4E3C-836F-908F84107091}" destId="{07E4E4BE-FA09-4112-ACBB-3685E1B17237}" srcOrd="3" destOrd="0" presId="urn:microsoft.com/office/officeart/2005/8/layout/bList2"/>
    <dgm:cxn modelId="{2ACB4A5D-8E49-4688-B351-3197B3A58150}" type="presParOf" srcId="{FF7A87FD-8699-4A66-A454-262C4B56C449}" destId="{692EAD69-4AAE-497D-B1B6-93B657F3ED73}" srcOrd="5" destOrd="0" presId="urn:microsoft.com/office/officeart/2005/8/layout/bList2"/>
    <dgm:cxn modelId="{73FBFCFA-0F86-44D8-9777-2DD9C8047C64}" type="presParOf" srcId="{FF7A87FD-8699-4A66-A454-262C4B56C449}" destId="{E4DE7CB6-7E14-4C86-BF62-A943520087B0}" srcOrd="6" destOrd="0" presId="urn:microsoft.com/office/officeart/2005/8/layout/bList2"/>
    <dgm:cxn modelId="{FC366513-86E4-4D41-8385-F99F5C1764BE}" type="presParOf" srcId="{E4DE7CB6-7E14-4C86-BF62-A943520087B0}" destId="{5799B1F5-C36B-4571-81A2-BD82A0AE9A8E}" srcOrd="0" destOrd="0" presId="urn:microsoft.com/office/officeart/2005/8/layout/bList2"/>
    <dgm:cxn modelId="{57CDB8FF-E79E-4517-8E9E-9CB4840E392A}" type="presParOf" srcId="{E4DE7CB6-7E14-4C86-BF62-A943520087B0}" destId="{970B3975-F025-4632-B830-C276992BBD24}" srcOrd="1" destOrd="0" presId="urn:microsoft.com/office/officeart/2005/8/layout/bList2"/>
    <dgm:cxn modelId="{262826B8-39D5-4862-9366-C71D7E4F37B4}" type="presParOf" srcId="{E4DE7CB6-7E14-4C86-BF62-A943520087B0}" destId="{BBBB7652-D917-4173-A744-664DD1F1B868}" srcOrd="2" destOrd="0" presId="urn:microsoft.com/office/officeart/2005/8/layout/bList2"/>
    <dgm:cxn modelId="{6F11B7FD-FB9E-4991-AC01-D588F4C054C8}" type="presParOf" srcId="{E4DE7CB6-7E14-4C86-BF62-A943520087B0}" destId="{C464C8C8-A86B-4CC5-9A5F-8DA7D030EF78}"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6/19/2019</a:t>
            </a:fld>
            <a:endParaRPr lang="en-US" dirty="0"/>
          </a:p>
        </p:txBody>
      </p:sp>
      <p:sp>
        <p:nvSpPr>
          <p:cNvPr id="4" name="Footer Placeholder 3">
            <a:extLst>
              <a:ext uri="{FF2B5EF4-FFF2-40B4-BE49-F238E27FC236}">
                <a16:creationId xmlns:a16="http://schemas.microsoft.com/office/drawing/2014/main" xmlns=""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6/19/2019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3453398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2170268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739728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845346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2065452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2082810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dirty="0"/>
          </a:p>
        </p:txBody>
      </p:sp>
    </p:spTree>
    <p:extLst>
      <p:ext uri="{BB962C8B-B14F-4D97-AF65-F5344CB8AC3E}">
        <p14:creationId xmlns:p14="http://schemas.microsoft.com/office/powerpoint/2010/main" val="2845216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230882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20</a:t>
            </a:fld>
            <a:endParaRPr lang="en-US" dirty="0"/>
          </a:p>
        </p:txBody>
      </p:sp>
    </p:spTree>
    <p:extLst>
      <p:ext uri="{BB962C8B-B14F-4D97-AF65-F5344CB8AC3E}">
        <p14:creationId xmlns:p14="http://schemas.microsoft.com/office/powerpoint/2010/main" val="2346064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dirty="0"/>
          </a:p>
        </p:txBody>
      </p:sp>
    </p:spTree>
    <p:extLst>
      <p:ext uri="{BB962C8B-B14F-4D97-AF65-F5344CB8AC3E}">
        <p14:creationId xmlns:p14="http://schemas.microsoft.com/office/powerpoint/2010/main" val="395887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2373390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24</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25</a:t>
            </a:fld>
            <a:endParaRPr lang="en-US" dirty="0"/>
          </a:p>
        </p:txBody>
      </p:sp>
    </p:spTree>
    <p:extLst>
      <p:ext uri="{BB962C8B-B14F-4D97-AF65-F5344CB8AC3E}">
        <p14:creationId xmlns:p14="http://schemas.microsoft.com/office/powerpoint/2010/main" val="4192412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64057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3549172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2282480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461699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778936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3178295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xmlns=""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xmlns="" id="{1FBEFBAF-82E9-49AD-B2CF-7D154E024431}"/>
              </a:ext>
            </a:extLst>
          </p:cNvPr>
          <p:cNvSpPr>
            <a:spLocks noGrp="1"/>
          </p:cNvSpPr>
          <p:nvPr>
            <p:ph type="dt" sz="half" idx="10"/>
          </p:nvPr>
        </p:nvSpPr>
        <p:spPr/>
        <p:txBody>
          <a:bodyPr/>
          <a:lstStyle/>
          <a:p>
            <a:fld id="{40DA1498-92C7-4E4B-8045-C9195F453964}" type="datetimeFigureOut">
              <a:rPr lang="en-US" smtClean="0"/>
              <a:t>6/19/2019</a:t>
            </a:fld>
            <a:endParaRPr lang="en-US" dirty="0"/>
          </a:p>
        </p:txBody>
      </p:sp>
      <p:sp>
        <p:nvSpPr>
          <p:cNvPr id="5" name="Footer Placeholder 4">
            <a:extLst>
              <a:ext uri="{FF2B5EF4-FFF2-40B4-BE49-F238E27FC236}">
                <a16:creationId xmlns:a16="http://schemas.microsoft.com/office/drawing/2014/main" xmlns=""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F7B869-BFB2-4C20-8AB1-46704BB3D177}"/>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xmlns="" id="{19F007DB-4F12-4428-9C48-5120DF07046D}"/>
              </a:ext>
            </a:extLst>
          </p:cNvPr>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16FFA8DA-0E31-4CA6-BBFC-2467AAD1D30B}"/>
              </a:ext>
            </a:extLst>
          </p:cNvPr>
          <p:cNvSpPr>
            <a:spLocks noGrp="1"/>
          </p:cNvSpPr>
          <p:nvPr>
            <p:ph type="dt" sz="half" idx="10"/>
          </p:nvPr>
        </p:nvSpPr>
        <p:spPr/>
        <p:txBody>
          <a:bodyPr/>
          <a:lstStyle/>
          <a:p>
            <a:fld id="{40DA1498-92C7-4E4B-8045-C9195F453964}" type="datetimeFigureOut">
              <a:rPr lang="en-US" smtClean="0"/>
              <a:t>6/19/2019</a:t>
            </a:fld>
            <a:endParaRPr lang="en-US" dirty="0"/>
          </a:p>
        </p:txBody>
      </p:sp>
      <p:sp>
        <p:nvSpPr>
          <p:cNvPr id="5" name="Footer Placeholder 4">
            <a:extLst>
              <a:ext uri="{FF2B5EF4-FFF2-40B4-BE49-F238E27FC236}">
                <a16:creationId xmlns:a16="http://schemas.microsoft.com/office/drawing/2014/main" xmlns=""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60B5D73-1652-4A8E-B5A3-101523D7290A}"/>
              </a:ext>
            </a:extLst>
          </p:cNvPr>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xmlns="" id="{A9B7FB99-7425-444D-B602-01B672BCE8C6}"/>
              </a:ext>
            </a:extLst>
          </p:cNvPr>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00EEA9C5-552A-48A1-AB54-ED54209B3B48}"/>
              </a:ext>
            </a:extLst>
          </p:cNvPr>
          <p:cNvSpPr>
            <a:spLocks noGrp="1"/>
          </p:cNvSpPr>
          <p:nvPr>
            <p:ph type="dt" sz="half" idx="10"/>
          </p:nvPr>
        </p:nvSpPr>
        <p:spPr/>
        <p:txBody>
          <a:bodyPr/>
          <a:lstStyle/>
          <a:p>
            <a:fld id="{40DA1498-92C7-4E4B-8045-C9195F453964}" type="datetimeFigureOut">
              <a:rPr lang="en-US" smtClean="0"/>
              <a:t>6/19/2019</a:t>
            </a:fld>
            <a:endParaRPr lang="en-US" dirty="0"/>
          </a:p>
        </p:txBody>
      </p:sp>
      <p:sp>
        <p:nvSpPr>
          <p:cNvPr id="5" name="Footer Placeholder 4">
            <a:extLst>
              <a:ext uri="{FF2B5EF4-FFF2-40B4-BE49-F238E27FC236}">
                <a16:creationId xmlns:a16="http://schemas.microsoft.com/office/drawing/2014/main" xmlns=""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807FBE-061D-452C-A8A6-213063CFD678}"/>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433A3535-1708-499D-B5D2-7D8F9FD182D0}"/>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ACB06063-A112-49AB-80C8-504D99ECD771}"/>
              </a:ext>
            </a:extLst>
          </p:cNvPr>
          <p:cNvSpPr>
            <a:spLocks noGrp="1"/>
          </p:cNvSpPr>
          <p:nvPr>
            <p:ph type="dt" sz="half" idx="10"/>
          </p:nvPr>
        </p:nvSpPr>
        <p:spPr/>
        <p:txBody>
          <a:bodyPr/>
          <a:lstStyle/>
          <a:p>
            <a:fld id="{40DA1498-92C7-4E4B-8045-C9195F453964}" type="datetimeFigureOut">
              <a:rPr lang="en-US" smtClean="0"/>
              <a:t>6/19/2019</a:t>
            </a:fld>
            <a:endParaRPr lang="en-US" dirty="0"/>
          </a:p>
        </p:txBody>
      </p:sp>
      <p:sp>
        <p:nvSpPr>
          <p:cNvPr id="5" name="Footer Placeholder 4">
            <a:extLst>
              <a:ext uri="{FF2B5EF4-FFF2-40B4-BE49-F238E27FC236}">
                <a16:creationId xmlns:a16="http://schemas.microsoft.com/office/drawing/2014/main" xmlns=""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xmlns="" id="{D5FF82DB-B518-40FD-8A66-44B874C055FB}"/>
              </a:ext>
            </a:extLst>
          </p:cNvPr>
          <p:cNvSpPr>
            <a:spLocks noGrp="1"/>
          </p:cNvSpPr>
          <p:nvPr>
            <p:ph type="dt" sz="half" idx="10"/>
          </p:nvPr>
        </p:nvSpPr>
        <p:spPr/>
        <p:txBody>
          <a:bodyPr/>
          <a:lstStyle/>
          <a:p>
            <a:fld id="{40DA1498-92C7-4E4B-8045-C9195F453964}" type="datetimeFigureOut">
              <a:rPr lang="en-US" smtClean="0"/>
              <a:t>6/19/2019</a:t>
            </a:fld>
            <a:endParaRPr lang="en-US" dirty="0"/>
          </a:p>
        </p:txBody>
      </p:sp>
      <p:sp>
        <p:nvSpPr>
          <p:cNvPr id="5" name="Footer Placeholder 4">
            <a:extLst>
              <a:ext uri="{FF2B5EF4-FFF2-40B4-BE49-F238E27FC236}">
                <a16:creationId xmlns:a16="http://schemas.microsoft.com/office/drawing/2014/main" xmlns=""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CC9BDC-6F21-4EF5-A8DD-E35E27EACA58}"/>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6B968D5F-2AB6-42D3-A54E-AB3E60325170}"/>
              </a:ext>
            </a:extLst>
          </p:cNvPr>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a:extLst>
              <a:ext uri="{FF2B5EF4-FFF2-40B4-BE49-F238E27FC236}">
                <a16:creationId xmlns:a16="http://schemas.microsoft.com/office/drawing/2014/main" xmlns="" id="{465AB07F-D5F7-402A-AE4E-027BF1CA9127}"/>
              </a:ext>
            </a:extLst>
          </p:cNvPr>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xmlns="" id="{85108EDC-3863-43B9-93C7-37465DC73B28}"/>
              </a:ext>
            </a:extLst>
          </p:cNvPr>
          <p:cNvSpPr>
            <a:spLocks noGrp="1"/>
          </p:cNvSpPr>
          <p:nvPr>
            <p:ph type="dt" sz="half" idx="10"/>
          </p:nvPr>
        </p:nvSpPr>
        <p:spPr/>
        <p:txBody>
          <a:bodyPr/>
          <a:lstStyle/>
          <a:p>
            <a:fld id="{40DA1498-92C7-4E4B-8045-C9195F453964}" type="datetimeFigureOut">
              <a:rPr lang="en-US" smtClean="0"/>
              <a:t>6/19/2019</a:t>
            </a:fld>
            <a:endParaRPr lang="en-US" dirty="0"/>
          </a:p>
        </p:txBody>
      </p:sp>
      <p:sp>
        <p:nvSpPr>
          <p:cNvPr id="6" name="Footer Placeholder 5">
            <a:extLst>
              <a:ext uri="{FF2B5EF4-FFF2-40B4-BE49-F238E27FC236}">
                <a16:creationId xmlns:a16="http://schemas.microsoft.com/office/drawing/2014/main" xmlns=""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E8C848-926A-4FD3-A311-A100A2662BE1}"/>
              </a:ext>
            </a:extLst>
          </p:cNvPr>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xmlns="" id="{335A6C3A-033E-474B-AB97-D8291A04E7DD}"/>
              </a:ext>
            </a:extLst>
          </p:cNvPr>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16:creationId xmlns:a16="http://schemas.microsoft.com/office/drawing/2014/main" xmlns=""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xmlns="" id="{3BDC8376-6FC6-4A11-B0DB-9A148E9C00E2}"/>
              </a:ext>
            </a:extLst>
          </p:cNvPr>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xmlns="" id="{6E80206F-8846-425C-A56E-16FFBA442014}"/>
              </a:ext>
            </a:extLst>
          </p:cNvPr>
          <p:cNvSpPr>
            <a:spLocks noGrp="1"/>
          </p:cNvSpPr>
          <p:nvPr>
            <p:ph type="dt" sz="half" idx="10"/>
          </p:nvPr>
        </p:nvSpPr>
        <p:spPr/>
        <p:txBody>
          <a:bodyPr/>
          <a:lstStyle/>
          <a:p>
            <a:fld id="{40DA1498-92C7-4E4B-8045-C9195F453964}" type="datetimeFigureOut">
              <a:rPr lang="en-US" smtClean="0"/>
              <a:t>6/19/2019</a:t>
            </a:fld>
            <a:endParaRPr lang="en-US" dirty="0"/>
          </a:p>
        </p:txBody>
      </p:sp>
      <p:sp>
        <p:nvSpPr>
          <p:cNvPr id="8" name="Footer Placeholder 7">
            <a:extLst>
              <a:ext uri="{FF2B5EF4-FFF2-40B4-BE49-F238E27FC236}">
                <a16:creationId xmlns:a16="http://schemas.microsoft.com/office/drawing/2014/main" xmlns=""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60E367-8DA0-4655-BCBC-F4280D8642CD}"/>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xmlns="" id="{2FEF9592-AA3C-4CF8-A5DB-4D010195A438}"/>
              </a:ext>
            </a:extLst>
          </p:cNvPr>
          <p:cNvSpPr>
            <a:spLocks noGrp="1"/>
          </p:cNvSpPr>
          <p:nvPr>
            <p:ph type="dt" sz="half" idx="10"/>
          </p:nvPr>
        </p:nvSpPr>
        <p:spPr/>
        <p:txBody>
          <a:bodyPr/>
          <a:lstStyle/>
          <a:p>
            <a:fld id="{40DA1498-92C7-4E4B-8045-C9195F453964}" type="datetimeFigureOut">
              <a:rPr lang="en-US" smtClean="0"/>
              <a:t>6/19/2019</a:t>
            </a:fld>
            <a:endParaRPr lang="en-US" dirty="0"/>
          </a:p>
        </p:txBody>
      </p:sp>
      <p:sp>
        <p:nvSpPr>
          <p:cNvPr id="4" name="Footer Placeholder 3">
            <a:extLst>
              <a:ext uri="{FF2B5EF4-FFF2-40B4-BE49-F238E27FC236}">
                <a16:creationId xmlns:a16="http://schemas.microsoft.com/office/drawing/2014/main" xmlns=""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EA599B4-6AB2-4190-82B5-7667EE1E922A}"/>
              </a:ext>
            </a:extLst>
          </p:cNvPr>
          <p:cNvSpPr>
            <a:spLocks noGrp="1"/>
          </p:cNvSpPr>
          <p:nvPr>
            <p:ph type="dt" sz="half" idx="10"/>
          </p:nvPr>
        </p:nvSpPr>
        <p:spPr/>
        <p:txBody>
          <a:bodyPr/>
          <a:lstStyle/>
          <a:p>
            <a:fld id="{40DA1498-92C7-4E4B-8045-C9195F453964}" type="datetimeFigureOut">
              <a:rPr lang="en-US" smtClean="0"/>
              <a:t>6/19/2019</a:t>
            </a:fld>
            <a:endParaRPr lang="en-US" dirty="0"/>
          </a:p>
        </p:txBody>
      </p:sp>
      <p:sp>
        <p:nvSpPr>
          <p:cNvPr id="3" name="Footer Placeholder 2">
            <a:extLst>
              <a:ext uri="{FF2B5EF4-FFF2-40B4-BE49-F238E27FC236}">
                <a16:creationId xmlns:a16="http://schemas.microsoft.com/office/drawing/2014/main" xmlns=""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a16="http://schemas.microsoft.com/office/drawing/2014/main" xmlns=""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xmlns="" id="{F180DD20-7A20-4574-98A4-427795876739}"/>
              </a:ext>
            </a:extLst>
          </p:cNvPr>
          <p:cNvSpPr>
            <a:spLocks noGrp="1"/>
          </p:cNvSpPr>
          <p:nvPr>
            <p:ph type="dt" sz="half" idx="10"/>
          </p:nvPr>
        </p:nvSpPr>
        <p:spPr/>
        <p:txBody>
          <a:bodyPr/>
          <a:lstStyle/>
          <a:p>
            <a:fld id="{40DA1498-92C7-4E4B-8045-C9195F453964}" type="datetimeFigureOut">
              <a:rPr lang="en-US" smtClean="0"/>
              <a:t>6/19/2019</a:t>
            </a:fld>
            <a:endParaRPr lang="en-US" dirty="0"/>
          </a:p>
        </p:txBody>
      </p:sp>
      <p:sp>
        <p:nvSpPr>
          <p:cNvPr id="6" name="Footer Placeholder 5">
            <a:extLst>
              <a:ext uri="{FF2B5EF4-FFF2-40B4-BE49-F238E27FC236}">
                <a16:creationId xmlns:a16="http://schemas.microsoft.com/office/drawing/2014/main" xmlns=""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a16="http://schemas.microsoft.com/office/drawing/2014/main" xmlns=""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xmlns=""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xmlns="" id="{5C3C3F7B-A4C8-4F9D-8165-BC5186EA0929}"/>
              </a:ext>
            </a:extLst>
          </p:cNvPr>
          <p:cNvSpPr>
            <a:spLocks noGrp="1"/>
          </p:cNvSpPr>
          <p:nvPr>
            <p:ph type="dt" sz="half" idx="10"/>
          </p:nvPr>
        </p:nvSpPr>
        <p:spPr/>
        <p:txBody>
          <a:bodyPr/>
          <a:lstStyle/>
          <a:p>
            <a:fld id="{40DA1498-92C7-4E4B-8045-C9195F453964}" type="datetimeFigureOut">
              <a:rPr lang="en-US" smtClean="0"/>
              <a:t>6/19/2019</a:t>
            </a:fld>
            <a:endParaRPr lang="en-US" dirty="0"/>
          </a:p>
        </p:txBody>
      </p:sp>
      <p:sp>
        <p:nvSpPr>
          <p:cNvPr id="6" name="Footer Placeholder 5">
            <a:extLst>
              <a:ext uri="{FF2B5EF4-FFF2-40B4-BE49-F238E27FC236}">
                <a16:creationId xmlns:a16="http://schemas.microsoft.com/office/drawing/2014/main" xmlns=""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6/19/2019</a:t>
            </a:fld>
            <a:endParaRPr lang="en-US" dirty="0"/>
          </a:p>
        </p:txBody>
      </p:sp>
      <p:sp>
        <p:nvSpPr>
          <p:cNvPr id="5" name="Footer Placeholder 4">
            <a:extLst>
              <a:ext uri="{FF2B5EF4-FFF2-40B4-BE49-F238E27FC236}">
                <a16:creationId xmlns:a16="http://schemas.microsoft.com/office/drawing/2014/main" xmlns=""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00AEF-1595-4419-801B-6E36A33BB8CF}"/>
              </a:ext>
            </a:extLst>
          </p:cNvPr>
          <p:cNvSpPr>
            <a:spLocks noGrp="1"/>
          </p:cNvSpPr>
          <p:nvPr>
            <p:ph type="ctrTitle"/>
          </p:nvPr>
        </p:nvSpPr>
        <p:spPr>
          <a:xfrm>
            <a:off x="1523999" y="4043587"/>
            <a:ext cx="9144000" cy="1661993"/>
          </a:xfrm>
        </p:spPr>
        <p:txBody>
          <a:bodyPr lIns="0" tIns="0" rIns="0" bIns="0" anchor="t">
            <a:spAutoFit/>
          </a:bodyPr>
          <a:lstStyle/>
          <a:p>
            <a:r>
              <a:rPr lang="en-US" sz="4800" b="1" dirty="0" smtClean="0">
                <a:solidFill>
                  <a:schemeClr val="bg1"/>
                </a:solidFill>
              </a:rPr>
              <a:t>Use Case design to increase 15 % Retail Sales in FMCG </a:t>
            </a:r>
            <a:r>
              <a:rPr lang="en-US" sz="4800" dirty="0">
                <a:solidFill>
                  <a:schemeClr val="bg1"/>
                </a:solidFill>
              </a:rPr>
              <a:t/>
            </a:r>
            <a:br>
              <a:rPr lang="en-US" sz="4800" dirty="0">
                <a:solidFill>
                  <a:schemeClr val="bg1"/>
                </a:solidFill>
              </a:rPr>
            </a:br>
            <a:r>
              <a:rPr lang="en-US" sz="2400" dirty="0" smtClean="0">
                <a:solidFill>
                  <a:schemeClr val="accent4"/>
                </a:solidFill>
              </a:rPr>
              <a:t>By </a:t>
            </a:r>
            <a:r>
              <a:rPr lang="en-US" sz="2400" dirty="0" smtClean="0">
                <a:solidFill>
                  <a:schemeClr val="accent4"/>
                </a:solidFill>
              </a:rPr>
              <a:t>Valiveti Rajesh</a:t>
            </a:r>
            <a:endParaRPr lang="en-US" sz="2400" dirty="0">
              <a:solidFill>
                <a:schemeClr val="accent4"/>
              </a:solidFill>
            </a:endParaRPr>
          </a:p>
        </p:txBody>
      </p:sp>
      <p:sp>
        <p:nvSpPr>
          <p:cNvPr id="4" name="Diamond 3">
            <a:extLst>
              <a:ext uri="{FF2B5EF4-FFF2-40B4-BE49-F238E27FC236}">
                <a16:creationId xmlns:a16="http://schemas.microsoft.com/office/drawing/2014/main" xmlns="" id="{1C59176D-59A8-4C02-B448-EE01232FB3E7}"/>
              </a:ext>
              <a:ext uri="{C183D7F6-B498-43B3-948B-1728B52AA6E4}">
                <adec:decorative xmlns=""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xmlns="" id="{A50B1817-3C7F-41BC-8557-7A00C928EE16}"/>
              </a:ext>
              <a:ext uri="{C183D7F6-B498-43B3-948B-1728B52AA6E4}">
                <adec:decorative xmlns=""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xmlns="" id="{B95DF07A-CE7E-4D89-9AA0-25F4FFF3B9C7}"/>
              </a:ext>
            </a:extLst>
          </p:cNvPr>
          <p:cNvGrpSpPr/>
          <p:nvPr/>
        </p:nvGrpSpPr>
        <p:grpSpPr>
          <a:xfrm>
            <a:off x="5851020" y="3322528"/>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xmlns=""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xmlns=""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878490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62A21665-C64F-4BDA-B2DE-442D70605718}"/>
              </a:ext>
              <a:ext uri="{C183D7F6-B498-43B3-948B-1728B52AA6E4}">
                <adec:decorative xmlns=""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xmlns=""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xmlns=""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xmlns=""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smtClean="0">
                <a:solidFill>
                  <a:schemeClr val="bg1"/>
                </a:solidFill>
              </a:rPr>
              <a:t>Marketing</a:t>
            </a:r>
            <a:endParaRPr lang="en-US" sz="7200" dirty="0">
              <a:solidFill>
                <a:schemeClr val="accent4"/>
              </a:solidFill>
            </a:endParaRPr>
          </a:p>
        </p:txBody>
      </p:sp>
    </p:spTree>
    <p:extLst>
      <p:ext uri="{BB962C8B-B14F-4D97-AF65-F5344CB8AC3E}">
        <p14:creationId xmlns:p14="http://schemas.microsoft.com/office/powerpoint/2010/main" val="37525357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xmlns=""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 xmlns:adec="http://schemas.microsoft.com/office/drawing/2017/decorative" val="1"/>
              </a:ext>
            </a:extLst>
          </p:cNvPr>
          <p:cNvCxnSpPr>
            <a:cxnSpLocks/>
          </p:cNvCxnSpPr>
          <p:nvPr/>
        </p:nvCxnSpPr>
        <p:spPr>
          <a:xfrm>
            <a:off x="8105775" y="41839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4703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Marketing </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 xmlns:adec="http://schemas.microsoft.com/office/drawing/2017/decorative" val="1"/>
              </a:ext>
            </a:extLst>
          </p:cNvPr>
          <p:cNvCxnSpPr>
            <a:cxnSpLocks/>
          </p:cNvCxnSpPr>
          <p:nvPr/>
        </p:nvCxnSpPr>
        <p:spPr>
          <a:xfrm>
            <a:off x="0" y="405331"/>
            <a:ext cx="4086225" cy="0"/>
          </a:xfrm>
          <a:prstGeom prst="line">
            <a:avLst/>
          </a:prstGeom>
          <a:ln>
            <a:tailEnd type="oval"/>
          </a:ln>
        </p:spPr>
        <p:style>
          <a:lnRef idx="1">
            <a:schemeClr val="dk1"/>
          </a:lnRef>
          <a:fillRef idx="0">
            <a:schemeClr val="dk1"/>
          </a:fillRef>
          <a:effectRef idx="0">
            <a:schemeClr val="dk1"/>
          </a:effectRef>
          <a:fontRef idx="minor">
            <a:schemeClr val="tx1"/>
          </a:fontRef>
        </p:style>
      </p:cxnSp>
      <p:grpSp>
        <p:nvGrpSpPr>
          <p:cNvPr id="31" name="Group 30"/>
          <p:cNvGrpSpPr/>
          <p:nvPr/>
        </p:nvGrpSpPr>
        <p:grpSpPr>
          <a:xfrm>
            <a:off x="934437" y="792647"/>
            <a:ext cx="7567037" cy="884684"/>
            <a:chOff x="228600" y="588909"/>
            <a:chExt cx="7567037" cy="884684"/>
          </a:xfrm>
        </p:grpSpPr>
        <p:sp>
          <p:nvSpPr>
            <p:cNvPr id="5" name="Rounded Rectangle 4"/>
            <p:cNvSpPr/>
            <p:nvPr/>
          </p:nvSpPr>
          <p:spPr>
            <a:xfrm>
              <a:off x="228600" y="1089673"/>
              <a:ext cx="1334550"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solidFill>
                    <a:schemeClr val="tx1"/>
                  </a:solidFill>
                </a:rPr>
                <a:t>Customer</a:t>
              </a:r>
              <a:endParaRPr lang="en-IN" b="1" dirty="0">
                <a:solidFill>
                  <a:schemeClr val="tx1"/>
                </a:solidFill>
              </a:endParaRPr>
            </a:p>
          </p:txBody>
        </p:sp>
        <p:sp>
          <p:nvSpPr>
            <p:cNvPr id="35" name="Rounded Rectangle 34"/>
            <p:cNvSpPr/>
            <p:nvPr/>
          </p:nvSpPr>
          <p:spPr>
            <a:xfrm>
              <a:off x="2207177" y="588909"/>
              <a:ext cx="2827777" cy="36631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Customer Retention</a:t>
              </a:r>
              <a:endParaRPr lang="en-IN" dirty="0"/>
            </a:p>
          </p:txBody>
        </p:sp>
        <p:sp>
          <p:nvSpPr>
            <p:cNvPr id="36" name="Rounded Rectangle 35"/>
            <p:cNvSpPr/>
            <p:nvPr/>
          </p:nvSpPr>
          <p:spPr>
            <a:xfrm>
              <a:off x="2204459" y="1083458"/>
              <a:ext cx="2814588"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Customer Acquisition</a:t>
              </a:r>
              <a:endParaRPr lang="en-IN" b="1" dirty="0"/>
            </a:p>
          </p:txBody>
        </p: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034954" y="1301251"/>
              <a:ext cx="640701" cy="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5678168" y="1107279"/>
              <a:ext cx="2117469"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Advertisement</a:t>
              </a:r>
            </a:p>
          </p:txBody>
        </p:sp>
        <p:cxnSp>
          <p:nvCxnSpPr>
            <p:cNvPr id="60" name="Straight Arrow Connector 59"/>
            <p:cNvCxnSpPr>
              <a:stCxn id="5" idx="3"/>
              <a:endCxn id="36" idx="1"/>
            </p:cNvCxnSpPr>
            <p:nvPr/>
          </p:nvCxnSpPr>
          <p:spPr>
            <a:xfrm flipV="1">
              <a:off x="1563150" y="1266615"/>
              <a:ext cx="641309" cy="6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34437" y="4456937"/>
            <a:ext cx="8531648" cy="1681338"/>
            <a:chOff x="687252" y="3465724"/>
            <a:chExt cx="9673566" cy="1906377"/>
          </a:xfrm>
        </p:grpSpPr>
        <p:sp>
          <p:nvSpPr>
            <p:cNvPr id="81" name="Rectangle 80">
              <a:extLst>
                <a:ext uri="{FF2B5EF4-FFF2-40B4-BE49-F238E27FC236}">
                  <a16:creationId xmlns:a16="http://schemas.microsoft.com/office/drawing/2014/main" xmlns="" id="{D4EC02E4-F054-4111-9038-AE0BDA4C8060}"/>
                </a:ext>
              </a:extLst>
            </p:cNvPr>
            <p:cNvSpPr/>
            <p:nvPr/>
          </p:nvSpPr>
          <p:spPr>
            <a:xfrm>
              <a:off x="3126459" y="4240625"/>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Non Durables</a:t>
              </a:r>
              <a:endParaRPr lang="en-US" sz="1600" dirty="0">
                <a:solidFill>
                  <a:schemeClr val="bg1"/>
                </a:solidFill>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xmlns=""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xmlns="" id="{9F6EE26A-3174-49AD-900E-08C045755F3C}"/>
                </a:ext>
              </a:extLst>
            </p:cNvPr>
            <p:cNvSpPr/>
            <p:nvPr/>
          </p:nvSpPr>
          <p:spPr>
            <a:xfrm>
              <a:off x="6464421" y="3557470"/>
              <a:ext cx="1574394" cy="209383"/>
            </a:xfrm>
            <a:prstGeom prst="rect">
              <a:avLst/>
            </a:prstGeom>
          </p:spPr>
          <p:txBody>
            <a:bodyPr wrap="square" lIns="0" tIns="0" rIns="0" bIns="0" anchor="ctr">
              <a:spAutoFit/>
            </a:bodyPr>
            <a:lstStyle/>
            <a:p>
              <a:pPr algn="ctr"/>
              <a:r>
                <a:rPr lang="en-US" sz="1200" dirty="0" smtClean="0">
                  <a:solidFill>
                    <a:schemeClr val="bg1"/>
                  </a:solidFill>
                  <a:latin typeface="Arial" panose="020B0604020202020204" pitchFamily="34" charset="0"/>
                  <a:cs typeface="Arial" panose="020B0604020202020204" pitchFamily="34" charset="0"/>
                </a:rPr>
                <a:t>Recommendations</a:t>
              </a:r>
              <a:endParaRPr lang="en-US" sz="1200" dirty="0">
                <a:solidFill>
                  <a:schemeClr val="bg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xmlns=""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Example</a:t>
              </a:r>
              <a:endParaRPr lang="en-US" sz="1600" dirty="0">
                <a:solidFill>
                  <a:schemeClr val="bg1"/>
                </a:solidFill>
                <a:latin typeface="Arial" panose="020B0604020202020204" pitchFamily="34" charset="0"/>
                <a:cs typeface="Arial" panose="020B0604020202020204" pitchFamily="34" charset="0"/>
              </a:endParaRPr>
            </a:p>
          </p:txBody>
        </p:sp>
      </p:grpSp>
      <p:sp>
        <p:nvSpPr>
          <p:cNvPr id="98" name="AutoShape 4" descr="Image result for damaged vegetab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2" descr="data:image/png;base64,iVBORw0KGgoAAAANSUhEUgAAAtwAAAHDCAYAAAAXwc26AAAABHNCSVQICAgIfAhkiAAAAAlwSFlzAAALEgAACxIB0t1+/AAAADl0RVh0U29mdHdhcmUAbWF0cGxvdGxpYiB2ZXJzaW9uIDMuMC4yLCBodHRwOi8vbWF0cGxvdGxpYi5vcmcvOIA7rQAAIABJREFUeJzs3Xl8VNX9//HXh5AEIsgaVmVxwV2oAuJSjFIUcUFcqIoI1BZEUFzqVytWoQpCq9WqVcuvIopxq1LABbUqqUtjUVqx1l1ZLKKAgICRAMn5/XFnQiaZSe4ks9xJ3s/HYx7DnHvm3s+9Nwln7nzu55hzDhERERERSY4m6Q5ARERERKQh04BbRERERCSJNOAWEREREUkiDbhFRERERJJIA24RERERkSTSgFtEREREJIk04BaRpDOzHmbmzGxuumNJJjNbaWYr0x1HfZlZtplNM7NPzaw0dO7OTHdcIiKZSgNuEakTMzvQzO42s/fN7Dsz22FmX5nZc2Z2sZk1S3N8U0MDxYJ0xpGhrgZuBL4CbgOmAR+lNSKfzGxu6Lz3SHcsIiJhTdMdgIhkHjO7EbgJ70P7W8BDwDagI1AA/BmYAPRNU4jpMijdASTIaXjnc7Bzbke6gxERyXQacItIXMzserwrnl8C5zrn/hmlz2l4V0kbFefc5+mOIUG6AN9qsC0ikhhKKRER30Jf008FdgJDow22AZxzzwJDfKyvyMxcjGVjQqkBY6q0H25mj4XypUvNbL2Z/cvM7jSz7FCflXhX4AGWhNbjqm7LzPLM7Fdm9q6ZfW9m28ys2MzOjxJPQWgdU82sfyh1ZmPl9IVoOdyV98PMTgjt81Yz2xJax0Ex9r+XmT1tZptCsf3DzE6NdVxqYmatzOxWM/vYzLaH1vmimf2kSr+5oWPUE+he6bitjLri6ttpa2bTQ2lGJaFUo+VmNtPM9qjUL2aue6xUIDP7sZk9Y2b/C533r83sLTO7qVIfB4wOvVwRK34z29/MHjazNZVSoR42s/1risfMzjezZaF9+8rMfm9muaF+J4bO7ZbQ8Z1nZu1i7ONeZnaPmX0R2pdvzWyRmfWrZfsXmNk/Qz+nKyv1OcPMXjGztaH1fWVmfzezS6NtX0RST1e4RSQeY4Fs4HHn3Ps1dXTOlSZ642Z2OPBPwAGLgBXAnsB+wKXADXgfBu4EzgSOx0t3WRllXa2BV4EfAf8C5uBdhDgZeNTMDnHO3RAljKOBXwFvhN7THvBzJfg0YBiwGLgfOBgYCvQzs4OdcxsqxXYg8CbQFngOeA/YB/gr8LyPbVXdzzdD23sb79i0B0YAL5nZBOfcn0LdF+AdqytCr+8MPW/2sZ2ewBKgO7AMuA/vePYCrgzt8/fxxF5p3UPwjsMWvPO+Bu/YHIR33qeFuk7DO++9gT9UintzpXX1A14GWobW9QFwIDASGGZmg5xz70QJ4zLgFLxjVAScFNqvtma2EHg8FONs4BjgQrzjfEqVfTkCeCkU/4vA/FC/M4E3zGy4cy7aOb4aGAw8g3ecW4XWNw74E/B1aNkGoANwON7v671R1iUiqeac00MPPfTw9QBewRvs/jzO9/UIvW9ulfYi789Q1PeMCb1nTKW220Ntw6L0bwM0qfR6aqhvQYz1zw0t/78q7c2AF4ByoE+l9oJQfweMj7HOlcDKGPuxCxhUZdmtMWIIH+cJVdpPqRTDmGgxRInpT6H+fwKsUvv+wHdAKdCjtv3wsZ03Q9v5VZRl7YFmftYf7bwBT4faekdbd4zz2iNKXwM+DC0fWWXZT0PtH8X4OfoOOKhSey7wX6AM+BY4vtKyJsDfQu+r/DPUFPgM2F65f2hZF7wPEmuB3Cjb/x74UZR9WhY6hx1qOzZ66KFH+h5KKRGReHQOPf8vrVHAD1UbnHObnHPlft4c+qr/QuAd59xvq6xnO3At3uDsgihvf9ftviIcj8edc69UaZsdeu5fKba9gRPxBmYR23HOLca7OuuLeSk2F+LdAPkr51xFSo1z7lPgLiAHuMj/bkTdzpF4V3XfBWZVXe6c2xA6rvUV7bxviNYxhmPwrmYXO+cKq6znCbxvLQ4Ajovy3ruccx9W6l8KPIE3uH7OOff3SsvKgUdCL3tXWsepwL7A3ZX7h97zFfBboBPRb76d7Zz7d4z92oX3zU6EOI+NiCSRUkpEJB4Weo6ad50CTwCTgQVm9hTe4PNNF//Niv2ALMCZ2dQoy7NDz9Hyq5fGua2waGkKX4ae21Rq6xN6Lo7xAeIN4CdR2qM5EMjDO0Yboyx/FS8N50c+1xfLgNDzi34/9MSpEDgL+KeZPYGXUvGmcy7eD35HhJ5fjbH8VbzB9o+A16osi3b+vgo9L4uybE3oea9KbUeHnrvH+LkL55AfRPXUoVg/d4V43/z8N3Rs/o53bNbH6C8iaaABt4jE4yu8QdxetXVMBufcUjP7MTAFOAcYBWBmHwPTnHOP+VxV+Ga2fqFHLC2itH3tcxtVVcuDds7tMjPwBv9hrULP38RYT6z2aMLrWhtjebi9dRzrjCb8/jU19qoj59x821355mfAeAAzW4Z35f5vPldVn+PxXZS2XT6WZVdqC//cnRsrwBDfP3fOud+b2Qa8XPbL8fLvnZn9HbjGRc9HF5EUU0qJiMTjjdBzoupNlwOYWbQP/1EHgc65YufcaXhXhY8Fbsar//1o1aobNQgPkO5wzlkNjxOiheBzG3W1JfTcMcbyWO3RhPezU4zlnav0q6vwh4muPvuXE/uCT6zz/pxz7kS88z4IuAM4BHjWzA72ud1UHY/atj+slp+7aVHeG/Pnzjn3sHNuAN6A/lTgAWAg8KKZdUj4XohI3DTgFpF4PIiXK3p2bYOccLm0WmwKPe8dZVmNk+Y450qdc/9wzt2Id2UPvCogYWWh5yyqW4o36PuxjxhTLZyne7SZRfsbHS2/OJaPgRKgj5m1ibI8/IHiX3GsM5q3Qs8nx4i5qk1Ax1COeVW1nffvnXOvOueuAmbg5aBXrgRS03kPH9uCGKsPt9f3eMQSPk5J+blzzm12zj3vnPsF3s2jbZO1LRGJjwbcIuKbc24lXtWEHOA5M4s6OAqVcVvsY5XhvNRfVHn/ICBaLewfm1mrqu3svupbUqnt29Bzt6qdnXPr8HJf+5rZr6NdYTezfUOl7lLKOfclXvWW/QilTlSKaQj+87dx3sQ1hXgpCr+psq598T6o7ATm1TPmZcA/8PLPr6263MzamVmzSk1L8a5wj63SbwzetxZV3z/IzJpH2XRc5x2vksrHwHFmdk6VbZyDd1X4E3Z/k5NoC4HPgYlmNjRaBzM72szy/K7QzIbE+IYofGW7JMoyEUkx5XCLSFycczNC/8HfBLxtZv/Au6EsPLX7QLybv/zkjj4IXAP8ysx649VE7oV3xfKvwNlV+l8NnGRmRcAXoW0eEuq/id1VP8C7sa4cuNXMDg0txzl3S2j5pFCcvwFGmdkbePnRXfBuWuuHN+hf4WM/Em0i3uDw3tDALFyH+2y8QdswQuk4PlyHd5VzUqgG9RJ21+FuCUxyziViHy/E+6Aww8zODv3b8I7xSXi5/ytDfe/GG2zfF/pw9SVeNY9jgGfxapZXdjvQI3TeV+LVPT8Sr5rLKrwa2GGv4P1M/b/QjbXbgM3OuXucc87MRuOV7HsiVD/7I7zKJGcCW4GLknTjJ865nWZ2Fl797edCvzvv4g2K98b7mdsHL7XF70D5cWB76Od3Jd4x/3FoXcuIo6qNiCSPBtwiEjfn3G/M7C94N2qdgDd4aoZ3dTFcGu6R2GuoWM86Mzse+B3eQP14vIH6YLzZDqsOuO/FGzgfhXcltCleicJ7gdudc6sqrfvD0ODql6E4w1dYbwkt3xLa9ji88n9nh/p8A3yKN6mJ35vxEso594GZHY2XMnFi6PEeMBzvw8Awdud617aujaF1/Qqv0sdVeOX1lgK/c869lKCYV4Qmdfk/vMHrJLx60yvxBszrquzfT0L7dzreDYav41XxOIvqA+4ZePveF+8KfzmwOtR+p3MunJqEc+5FM7sa71uTK/G+jVkF3BNa/s/QB48bQus6HW+ymMeAm51zHyfieMTinHsv9OHyKrz9HBvan7V4KS83heLx6zq8yZqOwJtIaTve/l4L3Oecq1YuUERSzyqVZRURkYAzs0K8DwgHJntwKCIiiaEcbhGRgDGzJmZWrZJGKP3ip8AHGmyLiGQOpZSIiARPDvClmS3ByzHehZerPhgvf3liGmMTEZE4KaVERCRgzCwLuBMvd3svvNkiN+DNfjizhim+RUQkgDTgFhERERFJogaXUtK+fXvXo0ePdIeRdN9//z177LFHusMQdC6CROciOHQugkPnIjh0LoIjUedi2bJlG5xz+bX1a3AD7h49evDOO37K/2a2oqIiCgoK0h2GoHMRJDoXwaFzERw6F8GhcxEciToXZraq9l6qUiIiIiIiklQacIuIiIiIJJEG3CIiIiIiSaQBt4iIiIhIEmnALSIiIiKSRBpwi4iIiIgkkQbcIiIiIiJJpAG3iIiIiEgSacAtIiIiIpJEGnCLiIiIiCSRBtwiIiIiIkmkAbeIiIiISBKldMBtZnPMbJ2ZvV+pra2Z/c3MPg09twm1m5ndZWafmdl7ZnZEKmMVEREREUmEVF/hngsMqdJ2HfCKc25/4JXQa4BTgP1Dj3HAfSmKUUREREQkYVI64HbOvQZsrNI8DHgo9O+HgDMrtT/sPG8Brc2sc2oiFRERERFJjCDkcHd0zq0FCD13CLV3Bb6s1O9/oTYRERERkYxhzrnUbtCsB/Csc+7Q0OvNzrnWlZZvcs61MbPngFudc2+E2l8B/s85tyzKOsfhpZ3QsWPHIx9//PHk70gq7NgIJWugfAc0yYG8rpDTFoBt27bRokWLNAcooHMRJPGfi83AzmSF06ht29aUFi12pTsMQeciSHQuUiUbaF1jj0T9333CCScsc871ra1f03pvqf6+MbPOzrm1oZSRdaH2/wF7V+q3F/BVtBU452YDswH69u3rCgoKkhhuiqwohKXjoKxkd1tpHvSfDT1HUlRURIPYzwZA5yI44j8X9+H9aZFEKyoqp6CgWbrDEHQugkTnIlX+x+4M5ehS/X93EFJKFgGjQ/8eDSys1H5RqFrJAOC7cOpJo7B8SuRgG7zXy6ekJx4RERERqZOUXuE2s8eAAqC9mf0PuAmYCTxpZhcDq4FzQ92fB4YCnwElwNhUxpp2JavjaxcRERGRQErpgNs5d36MRYOi9HXAxORGFGB53aBkVfT2ulpR6F0hL1ntraf3dOg5su7rExEREZFaBSGlRKLpPR2y8iLbsvK89roI54SXrAKc97x0nNcuIiIiIkmjAXdQ9Rzp3SCZ1x0w7zl0w2SdKCdcREREJC2CUKVEYuk5MnEpH8oJFxGfilYWMW/5PNaXrCc/L59RvUdR0KMg3WFJDXTORIJNA+7GIhk54SLS4BStLOKepfdQWrYDgHUl67ln6T0AGsAFlM6ZSPAppaSxSHROuIg0SPOWz6sYuIWVlu1g3vJ5aYpIaqNzJhJ8GnA3FonOCReRBml9yfq42iX9dM5Egk8pJY1JInPCRaRBys/LZ12UgVp+Xn4aohE/dM5Egk9XuEVEpMKo3qPIzcqJaMvNymFU71Fpikhqo3MmEny6wi0iIhXCN9mp4kXm0DkTCT4NuEVEAipdpd4KehRk3GCtsZfFy8RzJtKYaMAtIhJAKvXmn46ViASdcrhFRAJIpd7807ESkaDTgFtEJIBU6s0/HSsRCToNuINiRSEs6AGPNvGeVxSmOyIRSaNYJd1U6q06HSsRCToNuINgRSEsHReaet15z0vHadAt0oip1Jt/OlYiEnS6aTIIlk+BspLItrISr10T1Yg0Sir15p+OlYgEnQbcQVCyOr52EWkUEl3qLV2l81KxXZXFE5Eg04A7CPK6hdJJorSLiCRAukrnqWSfiIhyuIOh93TIyotsy8rz2kVEEiBdpfNUsk9ERAPuYOg5EvrPhrzugHnP/Wcrf1tEEiZdpfNUsk9ERCklwdFzpAbYfq0o9G4oLVntpd30np7YY5fs9YukQX5ePuuiDHKTXTovXdsFTfcuIsGhK9ySWZJdQlElGqWBSlfpvHRtN5w7vq5kPY7dueNFK4uSul0RkWg04JbMUlMJxUxYv0iaFPQoYFL/SXTIy8eADnn5TOo/KelXfNO1XeWOi0iQKKVEMkuySyiqRKOkSDrSHdJVOi8d21XuuCilSIJEV7gls8QqlZioEorJXr8ISndIBU333rjpd0yCRgNuySzJLqGoEo2SAkp3SD5N99646XdMgkYpJZJZwtVCklVFJNnrF0HpDqmg6d4bN/2OSdBowC2ZJ9klFFWiUZIsnaXy6ioT82HTkTueicepIcrE3zFp2JRSIiKSYpmW7qB8WH90nIIj037HpOHTgFtEJMXSVSqvrpQP64+OU3Bk2u+YNHxKKRERSYN0leirC+XD+qPjFCyZ9DsmDZ+ucIuISI1a5rSMq72xUilCEYlFA24REZEEUN6wiMSilBIREanR1h1b42pvrFSKUERi0YBbRCTDJbsUnUqs+ZeKvGGVHhTJPEopERHJYKkoRde3S9+42iV5VHpQJDNpwC0iksFSUYruna/eiatdkkelB0Uyk1JKJPlWFGqqdJEkqW8pOj/pCSp3Fxw6FyKZSVe4JblWFMLScVCyCnDe89JxXruI1Ft9StH5TU9Qubvg0LkQyUwacEtyLZ8CZSWRbWUlXruI1Ft9StH5TU9Qubvg0LkQyUxKKZHkKlkdX7uIxKU+pej8pic0pHJ3mVbhI1q8k/pPyqh9EBENuCXZ8rqF0kmitItIQtS1FF085f4awjTZ4RSa8FX9cAoNEMh9ixXvpP6TeGDYA2mOTkTioZQSSa7e0yErL7ItK89rF5G0amzpCZlW4SPT4hWR2HSFW5IrXI1EVUpEAqchpYr4kWkVPjItXhGJTQNuSb6eIzXAFgmohpAq4lemzZiZzngzLdddJOiUUiIiIo1CpqXQpCtezWYpkngacIuISKNQ0KOASf0n0SEvHwM65OUzqf+kwF65TVe8yh0XSTyllIiISKORaSk06YhXueMiiacr3CIiIlJBs1mKJJ4G3CIiIlIh03LdRTKBUkpERESkQmMrFymSChpwi4hInah0XMOVabnu0rhk4t8eDbhFRCRumTZNuog0DJn6t0c53CIiEjeVjhORdMjUvz0acEtirSiEBT3g0Sbe84rCdEckIkmg0nEikg6Z+rdHA25JnBWFsHQclKwCnPe8dJwG3SINkErHiUg6ZOrfHg24JXGWT4Gyksi2shKvXUQaFJWOE5F0yNS/PbppUhKnZHV87SKSsVQ6TkTSIVP/9mjAnWgrCr0ruiWrIa8b9J4OPUemO6rUyOsWSieJ0p5IjfkYiwSISseJSDpk4t8epZQkUmPPYe49HbLyItuy8rz2RGnsx1hEREQyjgbcidTYc5h7joT+syGvO2Dec//Zib363NiPsYiIiGScwKSUmNmVwM8BB/wHGAt0Bh4H2gL/AkY553bEXEm6KYfZG1wnM71Dx1hEREQyTCCucJtZV+ByoK9z7lAgCzgPmAXc4ZzbH9gEXJy+KH2Ilauc6BzmxkzHWERERDJMIAbcIU2B5mbWFMgD1gInAk+Flj8EnJmm2PxJRQ5zY6djLCIiIhnGnHPpjgEAM5sMTAd+AF4CJgNvOef2Cy3fG1gcugJe9b3jgHEAHTt2PPLxxx9PWdzV7NgIJWugfAc0yYG8rpDTNuGb2bZtGy1atEj4ejNCio6xX436XARM/OdiPZBTay+J37ZtoF+LYNC5CA6di1TZAdQ8EU6i/u8+4YQTljnn+tbWLxA53GbWBhgG9AQ2A38BTonSNeqnA+fcbGA2QN++fV1BQUFyAg2CUEm8ovLLKNh8t0riBUBRUREN+mcug8R/Lu4D9kpSNI1bUVE5BQVB+hK18dK5SL+ilUXMWz6Po8uupfi7WRlRNzqzbQDOrbFHqv/vDsSAG/gJsMI5tx7AzOYDxwCtzaypc24X3v+KX6UxxvQLl8QrK4Fm7C6JBxp0i4iIBFDRyiLuWXoPpWU7IBfWlaznnqX3AGjQ3YgE5SPvamCAmeWZmQGDgA+AJcA5oT6jgYVpii8YVBJPREQko8xbPs8bbFdSWraDecvnpSkiSYdAXOF2zv3TzJ7CK/23C/g3XorIc8DjZnZLqO2B9EUZACqJJyJpEv5KPJOmUhYJgvUl6+Nql4YpEANuAOfcTcBNVZq/APqnIZxgStXU6SIilUR8JY6+EheJR35ePuuiDK7z82q+qU8alqCklIgfKoknImmgr8RF6m5U71HkZkVWQ8rNymFU71FpikjSITBXuMWH8I2Ry6dAOd7U6apSIiJJpq/EReou/C3QvOXzoAw6KCWrUdKAO9lCZfwoWe2lfmiALCIxBDVPWl+Ji9RPQY8CCnoUUFRUzs8LGvftaI2VUkqSKVzGr2QV4HaX8VtRmID1Uf/1iUhghPOk15Wsx7E7T7poZVG6Q9NX4iIi9aQBdzIluoyfygKKNFhBzpMu6FHApP6T6JCXj+F9JT6p/6RAXH0XEckEGnAnU8wyfqtgQQ94tIn37PcKtcoCijRYypMWEWm4fOVwm9kAYAgwAOgCNMebN/Nj4O/AAufcpmQFmbFilfHDqqeFQO253SoLKNJgBTlPWmUBRUTqp8Yr3GY22sz+A/wDuALIAz4F/glsAo4C/gysMbO5ZtYzyfFmlmhl/DDARTb5TQtRWUCRBivIedJBTncREckEMa9wm9lyoAPwMHAR8K5zzkXp1wo4DRgJ/NfMxjrnnkhSvJmlchm/cJWSqFe88ZcWorKAIg1W5dJhQatSonQXEZH6qSml5EHgfufc9ppW4Jz7DigECs2sN9ApgfFlvp4jIwfEC3rULy0kvL6iIihYmYAAGzmVbZQACZcOC7vv7fu48607KXPlZFkTTt73ZCb0m5DyuIKW7uK3fGJQyyyKSOMTM6XEOXdnbYPtKO9Z7px7sf5hNWBKCwmORJdtFEmg+96+j+c/W0yZKwegzJXz/GeLue/t+1IeS5DSXfyWTwxymUURaXxUpSTVeo6E/rO9dBDMe+4/W1dV00FlFiXAXvw8+rWLWO3JFKSygH7zyZV3LiJBUmuVEjM7ExgGHAy0DTVvBD4AFjrnFiQvvAaqapqJpIfKLEqAha9s+21PpFipGEFIx/CbT668c2nslFIVLDGvcJtZGzN7A5gPnIBXBvAtvAolG4ACYL6Z/cPM2qQgVpHEipU3rzKLEgBZFv3Pc6z2RAl6KkasvPGq7X77iTREQf89boxq+st9O9ANON4518M5d6pzbpRz7sLQv3sCA/Hqct+WimBFEkr59BJgJ+97clztiRL0VAy/+eRByjsXSbWg/x43RjWllJwBXOqcez1WB+fcG2Z2LXAvcHGigxNJqmhlG1WlRAIiXI3kxc9fTGmVkqCnYvgtnxjkMosiyRb03+PGqKYBdy7e5Da12Qzk1NpLgilaWTxI/iA0keX46rMu5dNLgE3oN8HXADuRuZqxSgC2zGnJxQsvDsTg1W8+eVDyzkVSLWilPKXmlJJiYIqZtYzVIbTsV3gzUUqmiVYW762x8M+fJbdUXiLL8am0nzRyic7VjJaK0dSy+GHXD8oHFckQSqkKnpoG3FfgVSZZZWbzzOxaMxtnZr8I/fthYGWoz1UpiFUSLVpZPLcTyiPzvhJeKi+R5fhU2k8auUTnakYrAZiXncfO8l0J24aIJFeQSnmKJ2ZKiXPug9DMkf8HnA5cAFh4Md5g+2Hgd865r5IcZ+OU7FkQ4yl/l8hSeYksx6fSftLIxcrJXFeyvs4pIFVTMc547Iy4ti0i6aeUqmCpsb6Uc26tc+5K59x+wB5AV2AvoIVzbt/QMg22kyEVqRLxlL9LZKm8RJbjU2k/aeRi5WQaJCwFRCX2RETqx3dBV+fc9tAA/Cvn3A/JDEpITapEtLJ4lg1NqtwDm+hSeYksx6fSftLIRcvVNLyvISurTwqI8kFFROrHz0yTfYg90+Qi59y/kxdeI5aKVIlYZfGitSUylSWR5fhU2k8auWjl76JVJ4C6p4CoxJ6ISP3EHHCbWTPgQWAEsBP4HG+gbcCheHW6bzSzvwBjnHPbkx9uI5LXLZROEqU9kWKVxUv2gDWR5fhU2k8aET/Trl+88OKElwRTPqiISN3VlFIyHTgZGAO0cs4d4pz7sXPuOOfcIUBrYDQwONRXEkmpEiJShd8SgEoBEREJlpoG3BcAv3TOzXPOlVZd6Jwrdc49glfF5IJkBdho9RwJ/WdDXnfAvOf+s3UlV6QR81sCUCXBRESCpaYc7lbACh/rWBHqK4mmVAkRqSSe6ZqVAiIiEhw1XeH+NzDJzLJidTCzJsDEUF8REUkilecTEclMNV3hvhZ4CfjAzJ4A/gtswqs21RY4BO+Gyr3xcr1FRCSJRvUexT1L74lIK1FutohI8NU00+QbZjYAmAb8EmhWpUsp8ALwU+fc8uSFKCIioPJ8IiKZqsY63M6594DhZtYU2BfvyrbhlQf83Dm3M/khiohImHKz6ydWWUWJpOMkkli1TnwD4JzbBXyc5FhERESSJlxWMZySEy6rCGgwWYmOk0ji+Z7aPRYza29mAxMRjIiISLL4LavY2Ok4iSSeryvctTgeeBKIWc1EREQk3eIpq9hQ+UkV0XESSbx6X+EWERHJBI29rKLfmUob+3ESSYaYV7jNbI7PdXRPUCwiIiJJ09jLKtaUKlL5KndjP04iyVBTSskY4DtgWy3raJ6waERERJKksZdV9Jsq0tiPk0gy1DTgXg285JwbV9MKzOwc4ImERiUiIpIEjbmsYn5ePuuiDLqjpYo05uMkkgw1DbjfAfr6WIdLUCwiIiKSJJmWKrJlSy7r1rVh586Gc7tZq1bw4YfpjqIx6AjUfKBbtWrFhzFORtOmTWnWrBn5+fk0a1Z13se6qWnAvQi40Mc6PgB+k5BoREREJCkyKVVky5ZcvvmmA127dqZ58xzMLN0hJcTWrdCyZbqjaAx2AB1q7LF161ZaRjl1YG8+AAAgAElEQVQZzjl27drFtm3bWL16NR07dqRVq1b1jqimqd0fBh6ubQXOuQ/xpn+XdFlRCMunQMlqyOsGvadDz5HpjkpERAImU1JF1q1rQ9euncnLy013KNLImBnZ2dm0adOG3Nxcvv766+QOuCVDrCiEpeOgrMR7XbLKew0adIuISEbaubMJzZvnpDsMaeSaN29OaWlpQtYVd2KUmTUxs1fNbP+ERCD1s3zK7sF2WFmJ1y4iIpKhGkoaiWSuRP4M1uVOBAMKAGUhBUHJ6vjaRURERCSlGs6tv41VXrf42qVOCguhRw9o0sR7LixMd0QiIiKSKTTgznS9p0NWXmRbVp7XLglRWAjjxsGqVeCc9zxunAbdIiISv+LipYwYMZYuXQ4iJ6cD7drtw+DBw3nooccoKytLaSzff/89o0aNp0OH/TFrwxVX/Cqu95u1YerUmUmKrmGpy02T5XhVSb5KcCxSF+EbI1WlJGmmTIGSKmnyJSVe+0gdZhER8emPf7yP66+fwoknDmTWrJvo3n1vNm36jpdeepUJE66mdetWDBs2NIXx/JnHHnuaOXPuoVevfencuWPKtt3YxD3gds45VAYwWHqO1AA7iVbHSIeP1S4iIlLVa6+9yfXXT2HSpF9w112zIpYNGzaUq66ayPfff1+vbZSWlpKb67+U4ocffkKXLp246KLz6rVdqV29U0rMrJ2ZDUxEMCJB1C1GOnysdhERkapmzryTNm3a8NvfRr9mue++PTn88ENZv34D48dfQa9efcnL68Leex/CBRf8nDVrIhMLpk6diVkb3n//A04++WxatNiLESPGViyfP/8ZBgwYTF5eF1q37s65545h9eovK5abtWHu3Ef58ss1mLXBrA1FRW8wd+6jmLVh5crVUbcndZOIHO4CYEkC1iMSSNOnQ16VNPm8PK9dREQyQOFfoMdh0KSt91z4l5RuvqysjKKiNznxxBNqnSp848ZNNGvWjFtvvZEXXvgLv/vdb/j00y849tghbN++vVr/YcNGcvzxx7Bo0aNceeWlANx//xzOPvsiDj74AJ56ai5/+tMdvP/+hxx//Gls3boVgOLilzj55EF06tSR4uKXKC5+iSOOODzxOy+AJr4RqVU4T3vKFC+NpFs3b7Ct/G0RkQxQ+BcYNxlKfvBer/qf9xpg5LkpCWHDhm/54Ycf6NZt71r7HnDA/vzhD7tvRCwrK+PYY4+iW7fDWLz4ZYYPPy2i/+WXj2fy5EsqXm/bto1rr53K2LEjmTPnnor2o47qS69efXnggUe44ooJDBjQj/bt25Kbm8OAAf0SsJdSk5gDbjOb43Md3RMUi0hgjRypAbZIpilaWcS85fNYX7Ke/Lx8RvUelRHTmkuCTfnN7sF2WMkPXnuKBtzxuu++B7j//gf5/POVEXndH3/8abW+w4efGvG6uPhttmzZysiR57Jr166K9r326sKBB+7Pa6/9gyuumJC84CWqmq5wjwG+A7bVso7mCYtGREQkAYpWFnHP0nsoLdsBwLqS9dyz1Lvap0F3I7N6TXztSdCuXVuaN28ekUMdy913z+byy6/lqqsm8rvfnUibNq0pLy9nwIDBbN9efZrxzp07Rbxet249AD/5yZlR19+mTes67IHUV00D7tXAS865cTWtwMzOAZ5IaFQiIiL1MG/5vIrBdlhp2Q7mLZ+nAXdj062rl0YSrT1FmjZtSkHBsSxZUlRrJZHHH3+aQYOO5/bbb6loW7FiVcz+Vacfb9euLQBz597LIYccWK1/y5Ytaoy1WTMvth07In9/vv12Y43vk5rVdNPkO0BfH+twCYpFREQkIdaXrI+rXRqw6TdCXpUv4/Oae+0pdN11V7Bx40auuSb6dlesWMV7771PSckPZGdHXg998EH/M60dc0x/WrZsyWeffUHfvj+q9jjggP1rfH/37l6e+fvvf1jRtmvXLl56SfUx6qOmK9yLgAt9rOMD4DeJCUdERKT+8vPyWRdlcJ2fl5+GaCStwnnaU37jpZF06+oNtlOcvz1w4LHMmDGd66+fwocffsKYMefTrdtebNq0mVdeeY0//3kejz76/xgyZBCzZv2BGTNup3//I3n11dd46qlFvrez55578rvfTWPixGtYv34Dp5wymFat9mTNmq/4+9//QUHBsVxwQex979fvCPbdtyfXXHMj5eXl5ObmcO+9D1BaWj2dRfyLOeB2zj0MPFzbCpxzH6KJcEREJEBG9R4VkcMNkJuVw6jeo9IYlaTNyHMDcYPkxIkTGDjwCO644z5++csb2bDhW1q2bEHfvj/iT3/6PaefPoSTTjqBzZu/44477mP79lKOP/4YXnzxafbZp4/v7YwfP5a99+7K7353N48++jQ7d+6ka9fODBx4DH36HFbje5s2bcrChYVMnHgNY8ZMpG3b1lxxxQSOOqov06bNqvG9Ept5E0c2HH379nXvvPNOusNIuqKiIgoKCtIdhqBzESTxn4v7gL2SFE3jVlRUTkFBIqZ6qEcMqlICBONcxOvDD7tw0EH7pjuMhNu6FVq2THcUjcEOoEONPbZu3UpLHyfjww8/5KCDDoq53MyWOedqTcGuqSxgM+dc9Qrrtajr+6SBWFEIy6dAyWrI6wa9pzeIaecLC1WHWyTTFPQoaJQDbBEJnpo+8q40syvNzFf9GDM7xswWAdckJjTJOCsKYek4KFkFOO956TivPYMVFsK4cbBqFTjnPY8b57WLiIiI1KamAfdEYDyw1sz+amZXmdkgMzvczA4wswFmdoGZ3WlmnwFFwFpgdgriliBaPgXKSiLbykq89gw2ZQqUVNmtkhKvXURERKQ2MQfczrmngUPwKpXkArcAfwP+jVeZ5E3gEWAY8BRwoHNuvHPum7oEYmatzewpM/vIzD40s6PNrK2Z/c3MPg09t6nLuiVFSlbH154hVscIP1Z7VYWF0KMHNGniPRcWRm+T6nScRESkIaipLCDOuTLgaeBpM8sB+gBdgGbAt8BHzrnap03y5w/AC865c0LbygOuB15xzs00s+uA64BrE7Q9SbS8bqF0kijtGaxbNy+NJFp7bcLpKOEr5KtWwdixYAbhOQXCKSqgvPDKoh07HScREclEvm9bds7tcM4tdc4tcM497pz7W6IG22a2JzAQeKDStjbjXT1/KNTtISD6PKUSDL2nQ1ZeZFtWnteewaZPh7wqu5WX57XXJlo6ys6duwfbYUpRqU6pPCIi0lAEoiygmfXBy/3+AOgNLAMmA2ucc60r9dvknKuWVmJm44BxAB07djzy8ccfT0nc6bRt2zZatKh5eta02LERStZA+Q5okgN5XSGnbbqjqreNG2HNGm+gnJMDXbtC29Bu1XQuli2LbztHHlnPQBuQmo5drOMU/+/FZmBnPGGJT9u2NaVFi13pDkPIzHPRqlVP9ttvn3SHkXBlZUZWVvrHXQ2fUUsSB2VlZWRlZdW6ps8++4zvvvsu5vITTjjBV1lAnHNpf+BNIb8LOCr0+g/AzcDmKv021bauI4880jUGS5YsSXcIElLTueje3Tmvtkntj+7d6x7DI4947zfznh95xLkJE5zLyvLWnZXlvc4ksY5dTceptt+LaMfJr/q8tzHS36jgyMRz8cEHH6Q7hKTYsmVLukOQEL/norafReAd52OsG5RK+P8D/uec+2fo9VPAEcA3ZtYZIPS8Lk3xidRJtHSU7GzvKnllflNUoolWtvCii+C++6CszOtTVua9vvTSum0jHeqTyhNNfco7qjSkiIjURyAG3M65r4EvzeyAUNMgvPSSRcDoUNtoYGEawhOps5EjYfZs6N7du1Gye3d48EGYMyeybfbsut8IGC3Xubw8et/ZGVS0M9qxS/Rx8psTrnxyERGpj0AMuEMuAwrN7D28aigzgJnAYDP7FBgcei2SUUaOhJUrvUHwypXe62htdeW3PCHsvuIdRNFKAKbiOPk5fvUtDRmNSh6KNC4LFixgyJAhdOjQgebNm9O9e3fOPPNMXnjhhYo+RUVFTJ06lfJYV02SrKioCDOjqKgo6duaO3cuZsbKlSuTvq0giGvAbWZNzOxQMzvezPZIZCDOuXedc32dc4c75850zm1yzn3rnBvknNs/9LwxkdsUaQj8lCcM83F/SFqkImUj1nHyc/zq895olKIi0rjcddddDB8+nH333ZcHHniA5557jhtuuAGAV199taJfUVER06ZNS9uAW5LH94DbzCYCXwPLgVeBA0LtC8zs8uSEJyK1iZbr3CTGb3a4jnXQpCJloz454YnOJ1eKikjjctttt3HmmWfyxz/+kdNPP50TTzyRX/ziFyxYsICZMxvml/fOOXZUrYHbiPkacJvZL/AqhywAfopXbyXsdeDsxIcmIn5Ey3V++GGYMGH3Fe2sLO/1vfemN9ZYkpGyUVV9csITnU+eiv0VkeDYuHEjnTp1irqsSegKydSpU5k2bRoA2dnZmBlmu4dbN910E0cccQStWrWiffv2nHjiibz11lsR6wqnhCxatIhJkybRvn178vPzufDCC9m8eXNE3/Xr13PBBRew55570rp1ay666KJqfQBeeuklhg4dSufOncnLy+PQQw/l9ttvp6xKjmKPHj248MILmTNnDgceeCA5OTk899xzAHzxxReceuqp5OXlkZ+fz+TJkyktLY3zKGY2v1e4rwJud86NA/5aZdlHhK52i0h6RMt1vvde2LXLS1nYtSs1g+265iUnOmUjlvrkhPt9r59jkKr9FRFPuu+Z6N+/Pw899BB/+MMf+OSTT6L2+fnPf87FF18MwBtvvEFxcTHFxcUVy9esWcOVV17JggULmDt3Lh06dGDgwIG899571dY1efJkzIxHH32UG2+8kaeffprJkydH9DnrrLN49tlnmTFjBk888QRNmzblsssuq7auL774gkGDBjFnzhyee+45Ro8ezdSpU5kS5Su5JUuW8Pvf/56bbrqJF154gcMPP5wdO3YwePBg/v3vf/PHP/6RuXPnsmLFCm655Za4jmHG81M7ENgOnBj6dxZQDhwRel0AbPeznlQ8VIdbUk3nwvPII87l5UXWzM7L81evuj7vrSzd58LvfiRqf4Ms3edCdsvEc5HIOtxB+H37+OOP3WGHHeYAB7h27dq58847z7344osR/W666SYHuJ07d9a4vl27drmdO3e6Xr16ucsvv7yifcmSJQ5wF110UUT/iRMnutzcXFdeXu6cc+6ll15ygHvsscci+g0ZMsQBMX9mysvL3c6dO90tt9ziWrdu7crKyiqWde/e3TVv3tytXbs24j2zZ892gCsuLq5oKysrcwcffLAD3IoVK2rc12QJah3uDUCPGMsOANbEPdIXkQalPnnJiU7ZSBe/x6Ch7K9IJgjCPRO9evXi3//+N4sXL2bKlCn06dOHv/71r5x88sm+r/S+/PLLnHDCCbRr146mTZuSnZ3NJ598wscff1yt76mnnhrx+rDDDqO0tJRvvvkGgOLiYrKysjj77MiM4PPOO6/autauXcv48ePp3r07OTk5ZGdnc8MNN7B582bWrYucHmXAgAHVUmeKi4vZe++9GTBgQEVbkyZNGDFihK/9bij8DrifAW40s8rzrDozaw9ciZfbLSIpkOivRhO1vvrmJSeyBGAsyf5aOZ5jkIr9FZHg3DORlZXFscceyy233MLLL7/MF198wWGHHca0adPYtGlTje/917/+xdChQ2nRogUPPPAAb731Fm+//Ta9e/dm+/bt1fq3bds24nVubi5ARd+1a9fSpk0bsrOzI/p17Ngx4nV5eTlnnHEGzz77LDfccAOvvvoqb7/9dkU6SdVtd+7cuVosa9eurbbeaNtq6GqeaH63G4ATgfeBf+J9JXIXcCDe7I+/SUp0IhIhXE4ufLUmXE4O6jZgS+T6unXz3h+tPQgSfeyiadsWvv02eruIpEdQ/zZ16dKFn//850yePJlPP/2U/v37x+z79NNP07RpU+bPnx8xSN60aROtW7eOe9udO3dm06ZN7Ny5M2J94SvgYZ9//jnvvPMO8+bN48ILL6xof+aZZ6Kut/JNnpW39d///rdae9VtNXS+rnA7574F+gK3AtnA53iD9XuAo51z3yUtQhGpkOivRhO5vkSXzku0IHytLCKpF4S/TV9++WXU9o8++gigIg0jfCX6hx9+iOhXUlJCVlZWxID21VdfZXUdL9MfffTRlJWV8fTTT0e0P/7449W2C0QMynfu3ElhHF8PHn300Xz55ZcRFVXKy8t58skn6xJ6xqr1CreZZQGHAl85524Gbk56VCISVaK/Gk3k+sJXiadM8d7frZv3H1pQUiVS8bXyxhhTc8VqF5HkC8LfpkMPPZQTTjiBIUOGcPDBB7Nlyxaef/557r//fkaMGEG30OX2gw8+GIDbb7+dU045haysLPr27cuQIUO48847GTNmDGPHjuWTTz7h5ptvpmvXrnWKZ/DgwRx33HGMHz+eDRs2sP/++/PEE0/w/vvvR/Q76KCD6N69O1OmTCErK4vs7GzuuOOOuLY1evRoZs6cyVlnncWMGTPo0KED999/P1u2bKlT7JnKzxVuB7wD/CjJsYhklHA+8LJlqSszVd9yclVzmGOlOqTjq1a/+dVBLj2ocn8iwZTueyZmzZpFeXk5M2bM4KSTTuKnP/0pxcXFzJw5k3nz5lX0O+2007j00ku59957Ofroo+nXrx8AJ598MnfddRdvvvkmp512GnPmzOHhhx9mv/32q3NM8+fPZ+jQofzqV7/ipz/9Kbt27eKee+6J6JOTk8OCBQvo1KkTF110ERMnTmTgwIFcd911vreTk5PD3/72N/r06cOll17K6NGj6dmzZ8VMm42Gn1ImwBfAcD990/1QWUBJhcplpm67bUnKykxNmBBZ2ir8mDAhvpjDj+xs53JyElMuKxVlAWvrV9PvRX2OnV9BKD8WFPobFRyZeC4SWRYwSPyWopPkC2pZwD8BV5hZTrIG/iKZJF35wM8/H197ZdFi3rkTWrZMTHm6+hwTv++tzzbqc+z8Urk/ERGJxm+VkpbAvsAXZvYCsBYv1STMOeduSnRwIkFV33zgwsK65RPWZ7ux+mzcCBs21P7+uq6/PrFVbU/GNlat8lJTEpXbOXKkBtgiIhLJ74D7+kr//lmU5Q7QgFsajfqUmapPebr6bDfZpbHqUxLPb2zJ2H+z3e3JKBUoIiLityxgk1oeWckOVCRI6lNmqj5pEfXZbhBKY8XiN7ZE77+Zl2ldmUoFiohIovnN4RaRSirn6kJ8ubr1SYuoT45wsvOL61MSz29sid7/qoPtsFTPQCciIg2b35QSAMzsNOB4oC3wLfB359xzyQhMJOjCubpFRV6ZKb/qm9pRnxzhZOYXp2q/Ern/PXoEcwY6ERFpWHxd4Tazlmb2d2ARMBkYClwBLDKzIjNrkcQYRRqUIKd21MfQofG1B0FDPRciIhIsflNKZgBHAKOA5s65zkBz4KJQ+4zkhCfS8DTU0nGpKLuXaA31XIiISLD4HXCfDdzgnCt0zpUBOOfKnHOFwK9Dy0UkimgzIyZ61rO6zr6YSKmYOj2WdMz6KSIi4pffHO52wAcxln0QWi4iVdSnBGCQtuFHfcoC1kd99j8ox05ERBo2v1e4VwCnxVg2NLRcRKpIxYyU6Zr1MihSMcOliEhdmVnFY88994x4HX706NEj3WFGtWvXLqZOncprr72W7lAynt8r3H8Cbg/dHFmIN9NkJ+A84OfAVckJTySzpSLNIp2pHJXVpyxgfaRihksRkboqLi6u+Pf333/PhRdeSO/evZk6dWpFe25ubhoiq92uXbuYNm0aTZs2ZeDAgekOJ6P5GnA75+4ws3zgSmBMqNmAUmCmc+4PyQlPJLMlY3bHqtPC15TKkcgpy2uT7Jksk7HddMUsIo3HgAEDKv69detWcnNzad++fUR7IpSWlgZ24O5HpsdfG98T3zjnrge64KWWXAScCnRxzunLV5EYEl12LpxzvGqVN2nLqlWwZQvk5ET2y86GrVsj+40bl9ybCdNVFrChzr4pIo1PcXExw4cPZ6+99qJ58+YceOCB3HTTTZSWlkb0GzBgAD/5yU+YP38+vXv3Jjc3lzlz5gDw9ddfM2LECFq0aEHbtm0ZN24cTz31FGbGW2+9FbGeJ554gv79+5OXl0ebNm0477zzWLNmDQDbt2+nefPmAPz617+uSH+ZOXNmjfvw8MMP06tXL5o1a0bv3r1ZvHgxAwYMYMiQIRV9XnjhBcyMZ555hjFjxtCuXTu6h2eSA5555hn69+9P8+bNadOmDWeffTaff/55xHY6derEJZdcEtG2ffv2ajFed911NG3alP/85z8MHDiQ5s2b07VrV2bNmoWLNftZEsQ106RzbpNzbnGoWsli59ymZAUm0hAkuuxctJzjnTuhZcvIbey5J+zYEdkv2bnJ6SoLWJ9ZP1UWUKRxKPxPIT3u7EGTaU3ocWcPCv8TzFJGK1eupF+/ftx///0sXryYiRMncu+99zJ+/Phqfd9//32uueYarrrqKl544QV+/OMf45zjjDPO4OWXX+a2227j0UcfZefOnVx99dXV3n/nnXdy/vnn86Mf/Yinn36ae++9l2XLlnHCCSdQUlJCbm4uf//73wEYP348xcXFFBcXc9FFF8WM/9lnn2X06NH07t2b+fPnc8UVVzBhwgRWxpgd7pJLLqFZs2Y89thjzJ49G4CFCxcybNgw2rdvz5NPPsndd9/NsmXLOO6441i3bl0djio45xg2bBinnnoqCxcu5Oyzz2b69OnMmjWrTuurC18pJWZ2LbCXc+6yKMvuAr50zv0u0cGJNAR+Z0asmioSLQUkVm7xxo2wYcPu101ifJROZm5yQ8+H9nN+RCR4Cv9TyLhnxlGy07taseq7VYx7xitHNPKwYP0Sn3/++RX/ds5x3HHH0bx5cy655BLuvvtuWrZsWbF8/fr1LFmyhIMOOqiibdGiRbz99tssXLiQM844A4AhQ4Zw0kknsbrSH+PNmzczZcoULrnkEu69996K9iOPPJKDDz6Yhx9+mEsuuYT+/fsDsNdee/lKgbnxxhs54ogj+Mtf/lLRdsABB3DsscdG7T9w4EDuv//+iLYpU6Zw0EEH8eyzz9Ik9J9Zv379OPjgg7nzzjuZMSP+qV/Ky8u5/PLLueKKKwA46aSTWLduHbNmzeKyyy5jjz32iHud8fJ7hXss8F6MZe+GlotIHUVLFYmWAhIrt7hqe6xSfMks0ec3tkSrfOwgvvQZv8fdbz8RCZ4pr0ypGGyHlewsYcorwcuI3bRpE1dffTX77LMPubm5ZGdn84tf/IKysrJqKRUHHHBAxGAb4K233iI3N5fTTz89ov2cc86JeP36669TUlLCyJEj2bVrV8Vjn332YZ999qlTVZLS0lLefffdats65phj6Ny5c9T3DB8+POL1xo0b+e9//8v5559fMdgO72u/fv0qrrjXxYgRIyJen3322WzevJkPP/ywzuuMh98Bdzfg0xjLvgC6x1gmIj74LU8X5JzjdMWWirKAKh8okrlWfxf9a7ZY7el04YUX8uCDD3LllVfy8ssv8/bbb/P73/8e8PKTK4s2iF27di35+fmYWUR7x44dI16HUzOOO+44srOzIx6ffvop30a7E78WX3/9Nc45OnToUG1Z1e3H2oeNobJW0fatU6dOFcvromoM4TjDOevJ5rcsYAnQNcayvfCqlYhIHflNxwinMNSW2pCOEn1+Y0u0VJQFbOjpMiINWbdW3Vj1XfVyRN1aBasc0datW1m8eDG//e1vueyy3Rm8b7/9dtT+VQfV4A1U169fj3MuYvk333wT0a9dO2++wkcffZT999+/2nr23HPPuOPv2LEjZhY1z/qbb76JOuiuug9tQ1/Dfv3119X6fv311xVxAzRr1owdVW5WqumDwjfffEOXLl0qXofj7No11vA2sfxe4X4duMbMIuq1hF5fHVouInUUTzqGn2nh41lfIqeFT/SU9X7E2tdwWcSa9svvcUpXuoyI1N/0QdPJy478+i0vO4/pgwLw1WAlJSUlOOfIzs6uaHPO8dBDD/lex4ABAygtLeWZZ56JaK+cUw1UVOv44osv6Nu3b7VHr169AMjJycHM+OGHH2rddrNmzejTpw9PPfVURPs//vEP1q5d6yv+tm3bcuihh/Lkk09GVBD59NNPeeeddzj++OMr2rp37877778f8f7nnnsu5rqffPLJiNdPP/00rVu3rpaWkyx+r3BPBf4BfGJmjwBr8K54X4g3rfuYZAQn0lhMnx45xTjULx3D7/oawtTmQ4fCffdVb//uu931yWPtl9/jlOjzIyKpE74xcsorU1j93Wq6terG9EHTA3fDZMeOHenTpw8zZ86kffv2tG7dmtmzZ7Oh8h3xtTj99NPp168fY8eOZcaMGfTo0YPHH3+cjz/+GKAiL7pt27bMnDmTq6++mq+++oqTTz6Zli1bsmbNGpYsWcIpp5zCOeecQ5MmTTjggANYuHAhJ554Iq1atWKvvfaiU6dOUbf/m9/8htNPP51zzz2Xn/3sZ3z99ddMmzaNDh06RORk1+SWW25h+PDhDBs2jPHjx7N582Z+/etfk5+fz+TJkyv6nXfeeVx66aVce+21nHTSSfzrX/+K+eGkSZMm3HXXXezYsYM+ffrw3HPP8cQTTzBz5syU3DAJeJ+e/DyA/sBrwC6gPPRcBPT1u45UPI488kjXGCxZsiTdIUhIos7FI4841727c2be8yOPJH993bs7590GGPno3r1+206lyvtw221Lou5PTfvl97gn+vw0dPobFRyZeC4++OCDdIeQFFu2bHHdu3d3I0eOjLr8008/dYMHD3Z77LGH69Chg5s8ebKbP3++A1xxcXFFv6OOOsoNGjQo6jrWrl3rzjnnHLfHHnu41q1bu7Fjx7rZs2c7wH300fKfQDQAACAASURBVEcRfRcsWOAGDhzoWrRo4Zo3b+72228/d/HFF0f0W7Jkievdu7fLyclxgLv11ltr3Me5c+e6/fbbz+Xk5LhDDz3UPfPMM+7AAw905513XkWfxYsXO8C9/vrrUdexaNEi169fP5ebm+tatWrlzjrrLPfZZ59F9Nm1a5e74YYb3N577+3y8vLc0KFD3UcffVQtxmuvvdZlZWW5//znP+7HP/6xa9asmevcubO7/vrrXXl5eY374lztP4vAO87H+NTvFW6cc0uBgWbWHGgDbHLO1f4dg4j44rd8YCIlOjc5HaXz4ol11arqs2+KiKRSrJrUAPvttx8vvfRStXZXZYKWqhPYVNapU6dqKSQXX3wxrVq1Yt99941oHzZsGMOGDasx3oKCAt59990a+1Q2evRoRo8eXfH6iy++4LPPPuNnP/tZRduQIUNqnHTm9NNPr1ZppaqsrCxuvvlmbr755oj2WOs99NBDI6qvbN26NWoefLL4HnCHhQbZP5hZezPb5ZzbmYS4RKQe/KaKJHJq83Slp8Tah2jMIssHjh3rtYXvu4kVc0NIvRGRxuHPf/4z27dv58ADD6S0tJTnn3+eBx98kBtvvJGmTeMe9sXlu+++4/rrr2fQoEG0a9eOzz77jFmzZtG6dWvGjBmT1G0HXcyEGjPra2YTo7RfaGbrgG+ATWYWfwVyEUmqdJQZTFfpvGj7kJ1dfbp7My+xpLKdO/3NyKmygCKSKfLy8pg9ezbDhw/nrLPO4tVXX+W2227jpptuSvq2s7Oz+d///sfEiRMZPHgw11xzDYcccgivv/46+fn5Sd9+kNX0UedqvBsi/xhuMLN+wFzga+BO4CDgWjP73Dn3QBLjFJE4JLrMYCK3mWiV9wG86dnDHxgq75ffq+CgsoAikrkuuOACLrjggrRsOy8vj4ULF6Zl27HMnDmTmTNnpjuMGssC9gP+WqVtPN4NkwXOuaudc0OBvwA/q/pmkYYuXE5v2bL6l9NLtESXGUz0NlOh6n51j2N6LpUFFBGRRKppwN0J+KRK2xDgn865zyq1PQYckujARIKsPtOJp8LQofG1Z+o2wf+58Jt6EqssYFBn+BQRkeCracBdClRUXzezvYEuQHGVft8CzRIfmkhwBT2n9/nn42vP1G2C/3MxciTMnu1d6Tbznh98EObMiWybPbv6Vf5o743WT0REJJqaBtyfASdUej0UcMDLVfrtBVSfx1OkAUtGTq/fGR/99EtHznG6jkk82/WbPhNtu+mYRVNERBqGmm6avB+YbWZZeBVJrgFWAUuq9BsKfJCc8ESCKZHl9MB/2bl0lPvzq23b3TM7Vm2vi1Tsa7Rt+C0VKCIi4ldNV7jnAncDk4BZwFbg/Mp1t82sAzAC+FsSYxQJnETn9PpNi0hHub90ScW+RtuG31KBIiIifsUccIdmrLwKaA3kO+f2dc79s0q3jUBX4K4kxigSOJVzeqH+Ob1+0yLiKfeX6pzjjRvja69NXfYV4tvXeNJdVAJQRETqqqYr3AA457Y756J8UQzOuV3OuW8126Q0RuGc3iOPjD+nt2qOcKy0i/qUp0t1znGiS+fVZV/jPRfxxKYSgCKSCMXFxYwYMYIuXbqQk5NDu3btGDx4MA899BBlZWUpjaVHjx6NfgbIVKl1wC0iiVW5jJ1z3vOWLZlfni7RsaViX+tTKlBEJF5//OMfOfbYY9m4cSOzZs3i5ZdfZs6cOfTq1YsJEybw7LPPpjtESZKabpoUkSSIlTfcrh20aFHzjI+JnBky0RIdWyr2NdY2kr1dEWl8XnvtNa6//nomTZrEXXdFZuIOGzaMq666iu+//75e2ygtLSU3N7de65Dk0BVukRSLlQu8caO/FJDGVJ4uFfsabRuN6RiLSGrMnDmTNm3a8Nvf/jbq8n333ZfDDz+c9evXM378eHr16kVeXh577703F1xwAWvWrInoP3XqVMyM999/n5NPPpkWLVowYsSIiuXz589nwIAB5OXl0bp1a84991xW+7gZZcWKFYwcOZL8/Hxyc3Pp06cPf/1r5MTjn3zyCcOHD6dDhw40a9aMbt26ce6557Jr1y4Atm3bxmWXXUa3bt3Izc2lY8eO/OQnP+Gjjz6K97A1GLrCLZJi6SjZlwp+y/iJiKTcikJYPgVKVkNeN+g9HXqm7g9TWVkZRUVFnHrqqTRrVvNcgRs3bqRZs2bceuut5Ofn89VXX3H77bdz7LHH8tFHH1V7/7Bhw7j44ou59tpradLEu456//33M2HCBMaOHcuNN97I1q1bmTp1KscffzzvvfceLVu2jLrtL7/8kqOOOooOHTpwxx13kJ+fzxNPPMHZZ5/NggULOOOMMwA47bTTaN26Nffddx/t27dnzZo1PP/885SXlwNw5ZVXsmjRImbMmMH+++/Pt99+y5tvvsnmzZvreygzlgbcIik2fXrkwBQaRo5wTWX8NOAWkbRZUQhLx0FZ6A9UySrvNaRs0L1hwwZ++OGH/9/evcc5VV97H/8sh4sit0oLKjCD1KJH8UgFvFYERcBLER+rxzrHItWixSr6WAtKVUQBLSq1KiKtCFaUUmqV4w1FBdun2B6oRWnVQkW8VkDUkSqVy3r+2DuQCcnMnplcdpLv+/XKK7P3/iVZyY8MKztr1o/KCGdWDjjgAG6//fYd29u2beOYY46hsrKSJ598ktNPP73W+EsvvZTRo0fv2N60aRNjxoxhxIgRzJw5c8f+I444gh49enDvvfdy2WWXpX3s8ePH4+4sWbKEDh06ADB48GDefvttrr32WoYOHcqGDRtYtWoVjz766I4EHOCcc87Z8fPSpUuprq7m/PPP37EvNe5yE6mkxMz61XH5hpkdYmbN678nESnVZcILsbqliEi9VozbmWwnbPss2B9Td999N4ceeiitW7emWbNmOxL1119/fZexqYns0qVLqampobq6mq1bt+64dOnShQMPPJAXXngh4+M+9dRTnHzyybRr167WbQcPHsyKFSuoqamhQ4cOdO/enbFjx/Lzn/+cVatW7XI/ffv2ZdasWUyaNIlly5blvftKHEWt4V5MsMJkussS4C/ARjMr8nN0IvlRijXC2W4LmC9Rlo/PxTgRyZPPMnzqz7Q/Bzp06MAee+wRqYb6jjvuYNSoUQwcOJCHH36YP/3pT7z44osAbN68eZfx++yzT63tdevWATBw4ECaN29e6/LKK6/wYbolgZNue//99+9yuyuvvBKADz/8EDPjmWeeoU+fPlx11VX06NGD7t27c/fdd9d6DhdeeCEzZ86kb9++dOzYkcsvv5zPUr8GLSNRS0pOI1h1cgUwn2Cp904Eq0z+J3ANcATwIzP7yN1vyUGsIhJjxVgqE7XuPNvjRCSPWlUGZSTp9udJs2bN6N+/P88//3y9nUTmzp3LCSecwK233rpj35o1azKON7Na24lSkFmzZnHwwQfvMj5T/XbitsceeyxjxoxJe3zfffcFoHv37tx///24OytWrODOO+9k1KhRdOvWjZNOOonWrVszefJkJk+ezNq1a5k/fz5jx46lRYsW3HzzzRkfv5RFPcM9DHjK3U9z91+6+9Ph9TeBp4AB7n4xcDdwfp33JCIlqRhLZaIuH5/tcSKSR4dOhIqUhvsVrYL9eTR27Fg2bty442xxqjVr1vDyyy/z2Wef0bx57Srd++67L/LjHH300bRp04bVq1fTp0+fXS4HHHBAxtsOGTKEl19+mYMPPjjtbVM/KJgZvXr14rbbbgNg5cqVu9xnVVUVV1xxBYccckja4+UiasJ9OvCbDMfmE5wBhyD53q+pQYkUg1GjoFkzWL48uB41qtAR1a9Uyx0Sz2v58p3PK91zTd2XrlsMBPujjEv9dlh17CIxtF81HD4DWlUBFlwfPiOvXUoA+vXrx6RJk7jzzjs58cQTmTNnDr/73e9YsGABo0ePpmfPnqxZs4YhQ4awcOFCJk2axKJFi7j66quZO3du5Mdp27YtU6ZMYfLkyVx00UU8+uijLF68mDlz5jBy5EgefPDBjLedMGECn3zyCf369WP27NksWbKERx55hBtvvJHvfve7ALz88ssMGDCA6dOns2jRIhYuXMiFF15Is2bNOP744wE46qijmDx5Mo899hiLFy/m+uuvZ8WKFQwaNKhpL2IRi1pSUgF8FXgmzbH9w+MA/w4vIiVt1ChIKldj27ad29OmFSam+uS63KFQ5RTpHnfEiOAs+xdf1L3PLFjtM5XZziS7rnGp9eml2vJRpOjtV533BDudiy++mH79+jF16lR++MMfsmHDBtq0aUOfPn245557+OY3v8mgQYP4+OOPmTp1Kps3b+a4445j4cKFdO/ePfLjXHjhhXTt2pUpU6bw4IMPsmXLFjp37ky/fv3o1atXxttVVlaybNkyxo8fz9VXX8369evp0KEDPXv2ZPjw4QDsvffeVFZWctttt/HOO++w++67c8ghh/DYY4/Ru3dvIPhwMW/ePG666Sa2bt1K9+7dmTp1KpdeemnTXsBi5u71XoCHgI3AGUBFuK8C+Fa4/8Fw36XAn6PcZ64uvXv39nLw/PPPFzqEslZR4R6kYO633PL8jp8rKgodWWZVVTtjTr5UVRXH/Ud53OS5iHoxq3s70/5WrdwfeKB2LA88EOyvb1w50O+o+CjGufjb3/5W6BByoqamptAhSCjqXNT3bxFY5hHy06glJZcAfwV+DXxuZh8AnwPzgJXhcYBPgElN/xggEm+ZOhzFufNRrssdClVO0dT7d69dd57uTHa6cenq04uxjl1ERHIvUsLt7hvc/VhgCHADQT33DcBgd+/n7h+G42a7+/ycRSsSExUVDdufqhC11Llu25evtoCpr91eezXt/qqqardorKqKNi5TEl2KLR9FRKRpop7hBsCD7iQ3uPuo8DpdTbdIyUvUJkfdnyxRc7x2bXDWNFHrnOuke+LEoE1fsmy27Tv55Ibtb4x0r11NDbRoUXtc8+a77tstw2+71Phy/TqJiEj5aVDCDWBmHc2sMvWSi+BE4mraNPj+93ee0a6oCLaj/MFkoVrH5brc4YknGra/MdK9dlu2QJs2O89MV1XBfffBzJm1n+uXvhQtPpWFiIhItkVd2r2tmd1nZp8B7wNr0lyazMwqzOwlM3ss3N7PzP5oZqvM7Fdm1qK++ygKc4BuBK9+t3Bbis60abB1K/TuHVxH7U5SyNZxuSx3yMfzynRf6RZOS32uGzdGv8+mvE7F1nqx2OIVESlGUdsC3kXQoeRe4BVy1/pvNPAq0DbcvhmY6u5zzWw6waI6d2e6cVGYA4wEEmfp1obbADqDVhZKtXVcPp5XpsdIbeOXrh1hPuIrtpUmiy1eEZFiFbWkZDBwpbtf4u4zwj+OrHVpaiBm1gU4BfhFuG3A8QQL6wDMJljxsriNY2eynfBZuF/KQqnWCOfjeaV7jHQ9stOV6OQjvmJbabLY4hURKVbmmXpgJQ8yWw98290X5SwQs/nAZKAN8EPgPOBFd98/PN4VeNLde6a57UjC88SdOnXq3ZAVmfJueR3Heke/m02bNtG6desmhyNN15i52LgR3n03WISlRQvo3Lnp3TbiIB/PK/UxEgvZAHTpsol33tk5F717133bbMe3vI73d2oscZDLePU7Kj6KcS7atWvH/vvvX+gwsm7btm1URG1nJTkVdS5Wr17NJ598kvH4gAEDlrt7n3rvKEqzbuAO4PYoYxtzAU4FpoU/9wceA74CrE4a0xV4pb77KvjCNw+4e5W7W3iduuBFlaePvKphD1OMCxmUKs1FYWVa+CbXC+7UF0s+F/9prFzGq/dFnj3wQDBxZsF10mpLxTgXWvhGci2uC988DZxqZjPN7FtmdnzqJeL9ZHIMMNTM3gTmEpSS/BRob2aJOvMuwHtNfJzcStRnrwWcnfXZyX+ENBFI+VqbVuF+EWmwOJXoxCmWKIotXsmgUL1GRSSyqAn3o8B+BGUe84BF4eWZpOtGc/er3L2Lu3cDzgaec/dq4HmC5eMBhodxxFeU+uxqYAZQBVh4PQP9waRIIyW38YPCtvErtpaCxRavZKBi/KLwyCOPMGTIEDp27Mgee+xBVVUVw4YN46mnnipoXGbG+PHjd2yPHz8eM2Pr1q113m7x4sWYGYsXL85tgCUiapeSATmNIrMxwFwzuxF4iaBLSnxlan+Wur8aJdgiWVRdHVwWLw7a+MUhlmJRbPFKGoXsNSqR/OxnP2P06NGce+65jB07lj333JN//OMfPP744zz33HMMGTKkYLEtXbqULl26FOzxy0WkhNvdl+Q6kKTHWgwsDn9+Azg8X4/dZJUEZSTp9ouIiORCqfYaLSG33HILw4YN46677qJNmzYAHH/88Xzve99j+/btBY3tyCOPLOjjl4sGrzQpdVB9toiI5JuK8WNv48aN7L333mmP7bZb7VRszZo1VFdX85WvfIWWLVvSq1cvfvvb39Yakyj7WLVqFaeccgqtW7emqqqKCRMm1ErgN23axCWXXEJlZSUtW7akU6dODBw4kNdee23HmNSSkoRXX32VAQMG0KpVK/bZZx+uvfbaSB8OHn74YY488khatWpF+/btOfPMM3lL37ZkTrjN7DkzOzDp57ouz+Yv5BhTfbaIiOSbivHrV+AVng8//HBmz57N7bffzt///veM495++22OOOIIVqxYwdSpU1mwYAGHHXYYZ5xxBgsWLNhl/Omnn87xxx/PI488wrBhw7juuuuYPXvn0iiXX3458+bN47rrruOZZ55h+vTp9OrVi48//rjemIcNG8bAgQN55JFHOOecc7jhhhuYMGFCnbeZPn06Z5xxBgcddBDz58/nnnvuYeXKlRx33HF8+umn9T5mKaurpMSSft6NoO9GlLHlTfXZIiKSbyrGzywGKzxPnz6db33rW1xzzTVcc801dOjQgRNPPJERI0YwaNCgHePGjx+Pu7NkyRI6dOgAwODBg3n77be59tprGTp0aK37veKKKxgxYgQAAwcO5LnnnuOhhx7asW/p0qVUV1dz/vnn77jN6aefHinm733ve4wdOxaAQYMGUVNTw6233spll11G+/btdxm/adMmxowZw4gRI5g5c+aO/UcccQQ9evTg3nvv5bLLLov02KUo4xludx/g7q+FP/cPtzNe8heyiIiISEQxWOG5R48evPTSSzz55JOMGzduR5nI4MGDufHGG3eMe+qppzj55JNp164dW7du3XEZPHgwK1asoKamptb9nnLKKbW2e/bsWat8o2/fvsyaNYtJkyaxbNkytm3bFjnms846q9b22WefzaZNm1i5cmXa8UuXLqWmpobq6upasXfp0oUDDzyQF154IfJjlyLVcIuIiEjpitpBLMcqKio45phjuPHGG1m0aBFvvPEGhxxyCNdffz0fffQRAOvWreP++++nefPmtS5XXnklAB9++GGt+9wrZancli1bsnnz5h3bd9xxBxdeeCEzZ86kb9++dOzYkcsvv5zPUttIptGpU6e02++++27a8evWrQOCM+2p8b/yyiu7xF5uMpaUmFm/htyRu5f3RxcpbXMIzoa8RdB1ZiIqHZKSNWdO0ML5rbeCRhcTJ6paQYpYTDuI7bvvvlxwwQWMHj2aVatWcfjhh9OhQweOPfZYxowZk/E2DdG6dWsmT57M5MmTWbt2LfPnz2fs2LG0aNGCm2++uc7bfvDBB3Tv3r3WNkDnzp3Tjk+UwMyaNYuDDz54l+OJ7izlqq4a7sXsrNs26q7hBqh/QXqRYhSD+j+RfEksWpg4AZZYtBCUdEuRmkjt3+GQ9w5ib7/9Nl27dt1lf6JbSKKDyZAhQ1i6dCkHH3wwe+yxR1ZjqKqq4oorrmDOnDkZy0KSzZs3b0cNN8DcuXNp3bo1PXv2TDv+6KOPpk2bNqxevZrhw4dnLe5SUVfCnVyX3R64A1hJsPT6B0An4NvAwcDFuQpQpODqqv9TAiIlpq5FC5VwS1FK/Lst4LeUPXv2ZMCAAQwZMoSDDjqImpoannjiCaZPn85ZZ51FZdgzfcKECRx++OH069ePH/zgB3Tr1o2PPvqIlStX8sYbb9T6Y8QojjrqKIYOHcohhxxC69atWbJkCStWrIiUEP/85z9n+/bt9O3bl4ULF/KLX/yC8ePHp/2DSYC2bdsyZcoULr74YtavX89JJ51Eu3btePfdd1myZAn9+/fnnHPOaVD8pSRjwp282I2ZzQKedvcLUobdb2b3Av8H+J+cRChSaDGp/xPJBy1aKCWpwB3Ebr75Zp544gkmTZrEunXrqKiooEePHtx00021OndUVlaybNkyxo8fz9VXX8369evp0KEDPXv2bNRZ4379+jFv3jxuuukmtm7dSvfu3Zk6dSqXXnppvbd99NFHueSSS7jhhhto164dP/7xj7nmmmvqvM2FF15I165dmTJlCg8++CBbtmyhc+fO9OvXj169ejU4/pLi7vVegI+AEzMcGwRsjHI/+bj07t3by8Hzzz+/c+MBd69ydwuvH2jAHTXltqUq9TXp4On/tVUFw2vNhRRUqc3FAw+4V1W5mwXXD+Th/VlV5Q67XqqqGhZfqc1FMSvGufjb3/5W6BByoqamptAhSCjqXNT3bxFY5hHy06hdSnYD9s9w7GuofrtwEvXFawmq7BP1xVGa+jfltqUq3WtSA7RIGacVRCXHErXUa9cGKW+ilnpOjt+fURctLFR8IiLFKGrC/Tgw2czONLMKADOrMLOzgBuBx3IVoNSjKf1FY9CbNHbSvSZbgDZoBVHJq7pqqXMp6qKFhYpPRKQY1fVHk8kuBboCvwK2mtlHwJfC2/8+PC6F0JT6YtUm7yrTc98IbMhnIFLuMtVMr10L3brltmVflEULVestIhJdpITb3TcAx5rZicCRwD7A+8BSd1+Uw/ikPk3pLxrT3qQFpddEYqKyMkiuU5nt3F/Iln2Z4qvUe0VEZBcNWmnS3Z9x9xvcfVR4rWS70CYS1BMni1pf3JTbliq9JhIT6WqpzYJ66WSFKuOIWust0lie+o9dJM+y+W+wwUu7m1lHM6tMvWQtImmYaoJ64sbUFzfltqVKr4nERLpa6ky/+wtRxhG11lukMZo3b87nn39e6DCkzH3++ee0bNkyK/cVqaTEzNoCtwP/BWR6ZHUqKZSm9BctcG/SWNJrIjGRWkvdrVu8yjii1HqLNEbHjh1599136dy5M3vssQdmVuiQpEy4O1u3buXTTz9lw4YNdOrUKSv3G/WPJu8CzgDuBV4B/p2VRxcRkcgmTqy97DqojENKU9u2bQF477332LJlS4GjyZ7Nmzez++67FzoMoe65aNasGbvvvjuVlZVZm6+oCfdg4Ep3vysrjyoiIg2WOJs8blxuu5SIxEHbtm13JN6lYvHixXz9618vdBhC/uciag23Aa/nMhApEXOAbgT/srpR3ovoiORAdTW8+SZs3x5cK9kucXPmBLVEu+0WXGtlIZGiFDXhngt8M5eBSAnQypUiItmj5TxFSkbUkpKngZ+aWRvgCYJlQGpx9+eyGZgUobpWrtRZOBGRhqlrOU99tSFSVKIm3I+G1/sB5yXtd4JyE0ddSkQrV4qIZI+W8xQpGVET7gE5jUJKQ6ZVGvciqOd+KxwzEZ3xFhGpj5bzFCkZUZd2X5LrQKQETCSo2U7+BrQ58CnwYbidqOsGJd0iInVRH0iRktGglSbN7MtmdqqZDTezvcJ9u5tZg1eslBKUbpXGtsAXKeMSdd0iIpKZlvMUKRlRV5o04CfAJUALgprtvgR/PPko8HvghhzFKMUkdZXGTB/FVIIoIlI/LecpUhKinpm+CvgBMAE4guD8ZcL/AKdmOS4pFZlKDVWCKCIiImUiasJ9ATDB3ScBf045thr4alajktIxEWiVsq9VuF9ERESkDERNuDsDL2Y49gWwZ3bCkZKTrq57BvqDSRERESkbURPud4GeGY4dCqzJTjiSU4Vadr0aeBPYHl4r2RZJS6t4i4iUpqh9uH8NXGtmf2bnmW43sx7AFQTnLCXOEsuuJ7pLqT2fSKwkVvFOdIBLrOIN+ps5EZFiF/UM93jgNeAFYFW479fAK+H2TVmPTLKrrmXXRaTg6lrFW0REilukhNvdPwf6Eyzr/gdgEfC/BOdIT3T31E7LEjdadr1pClWOI2VDq3iLSFapRi1WopaU4O7bgF+GFyk2mZZdV3u++qkcR/JAq3iLSNaoRi12GrrS5P5mdo6ZXWlm3zaz/XMVmGSZ2vM1nspxJA8mTgxW7U6mVbxFpFFUoxY7UVea3B2YBpwLVCQd2mZms4GL3f3fOYhPsiXxgXYcQRlJJUGyrQ+69VM5juRB4qTTuHFBGUllZZBs62SUiDSYatRiJ+oZ7lsIUrPrgP2BNuH1eIIkfEougpMsU3u+xtFqmZIn1dXw5puwfXtwrWS7iVTDKuUqUy2aatQKJmrCfTZwvbtPcvc33P1f4fVEguXez8ldiCIFpnIckeKTqGFduxbcd9awKumWcqAatdiJmnC3BP6U4dgfgRbZCUckhrRapkjxUQ2rlLPqapgxA6qqwCy4njFDX5sVUNSEexEwKMOxQcBz2QlHJM+itvtTOY5IfEQpFVENq5Q71ajFStS2gLcBvzSzPQkWvPkA6AScBZwM/LeZdU8Mdvc3sh2oSNap3Z9I8Yna7kx9FkUkRqKe4V5C8Cdi3weeBVaG1xeF+5cQrDiZuIjEn9r9iRSfqKUiqmEVkRiJeoZ7RE6jECkEtfsTKT5RS0XUZ1FEYiRSwu3us3MdiEjeafVNkeLTkFKR6mol2CISCw1aaTLBzNqZWR8z65LtgETyRu3+RIqPSkVEpAhlTLjNbLCZ3ZRm/9XAOoJ2gGvN7EEzi1qaIhIfavcnUnzU7kxEilBdZ7gvAnok7zCzE4EbgdeAy4B7gP8CRucqQJGcUrs/keKjdmeNp9U3C2SErAAAF3tJREFURQqirjPTXwduSNk3AtgMDHb3fwKYGQQrTd6aiwBFREQkC6K2VBSRrKvrDHdH4B8p+04Efp9ItkOPk3ImXERERGJGq2+KFExdCfenwJ6JDTP7GtABeDFlXA1Qkf3QREREJGu0+qZIwdSVcL8GnJa0fRrgwNMp4/YjWHlSRERE4irTKpvp9qvWWySr6qrhngo8bGZ7ESTU5wGvAP8vZdzpwIqcRCciIiLZMXFi7RpuSN9SUbXeIlmX8Qy3uz9C0ImkL/AdglKSM93dE2PCPtwDgCdyHKeIiIg0RdSWiqr1Fsm6Ohe+cfefuXuVu7dx9xPcfVXK8Xfcvb27z8htmCIiUlAqMSgNUVoqqtZbJOsatdKkiIiUkUSJwdq14L6zxEBJd2lqSK23iESihFtEROqmEoPyMnFiUNudLF2tt4hEpoRbRETqphKD8hK11ltEIqurS4mIiEhQSrB2bfr9Upqqq5Vgi2SRznCLiEjdVGIgItIkSrhFRKRuKjEQEWmSWCTcZtbVzJ43s1fN7K9mNjrcv5eZPWNmq8LrLxU6VhERiSG1LRSRGItFwg1sBa5w9/8AjgQuNrODgLHAs+7+NeDZcFtERPIp7m0B4x6fiJS9WCTc7v6+u/85/PlT4FWgM3AaMDscNhsYVpgIRUTKWNzbAsY9PhEpe5a0UnssmFk34AWgJ/CWu7dPOvaRu+9SVmJmI4GRAJ06deo9d+7c/ARbQJs2baJ169aFDkPQXMSJ5iJHli/PfKx377S78zoXjYivnOh9ER+ai/jI1lwMGDBgubv3qW9crBJuM2sNLAEmuvvDZvZxlIQ7WZ8+fXzZsmW5DrXgFi9eTP/+/QsdhqC5iBPNRY5065a+LWBVVbA8eBp5nYtGxFdO9L6ID81FfGRrLswsUsIdi5ISADNrDvwGmOPuD4e7PzCzfcLj+wDrChWfiEjZintbwLjHJyJlLxYJt5kZcC/wqrvflnRoATA8/Hk48Gi+YxMRKXtxbwsY9/hEpOzFIuEGjgHOBY43s7+El5OBm4ATzWwVcGK4LSIi+VZdHZRnbN8eXMctmY17fCKSPUXYBjQWS7u7++8By3D4hHzGIiIiIiIxlWgDmuhMlGgDCrH+oB2XM9wiIiIiInUr0jagSrhFREREpDi89VbD9seEEm4pfnOAbgT/mruF2yKSXUVYMylNoPmWuKqsbNj+mFDCLcVtDsGSR2sBD69HoqRbJJu0dHp50XxLnBVpG1Al3FLcxgEppVx8Fu4Xkewo0ppJaSTNt8RZkbYBVcItxS1TyVa8S7lEikuR1kxKI2m+sy9RorN8uUp0sqEI24Aq4ZbilqlkK96lXCLFZa+9GrZfiluR1sjGVnKJDqhEp0wp4ZbiNhFIKeWiVbhfREQarkhrZGNLJTqCEm4pdtXADKCKYOmkqnA7/t8uiRSPjRsbtl+KW5HWyMaWSnQEJdzFJ9ECbzlqgZdQDbwJbA+v9X+CSHaVUolBKbS7y8dzKMIa2dgqpfePNJoS7mKS3AIP1AJPRPKjVEoMSqHdXSk8h3JTKu8faRIl3MVELfBEpBBKpcSgFGppS+E5lJvk9w8U7/tHmkQJd5ylrqC4NsO4OJWB5WPVR60sKZJ/pVBikI9a2lyXe6geuDgl3j+9exfv+0eaRAl3XKVbQdEyjI1LGVg+Vn3UypIi0li5rqXNR7mH6oFFipIS7rhKVz7i7Jp0x6kFXj5KXlRWIyKNleta2nyUe6geWKQoKeGOq0zfDjpB6zuIXwu8fKz6qJUlRaSxcl2Lno9yj1KppxcpM0q44yrTt4Md8hpFw+Rj1UetLCkiUeW7BWC+yj1KoZ5epMwo4Y6rdCsoNgc+Jb5tAfOx6qNWlhSRKNLVU48YAd/9bu5qrFXuISIZKOGOq3QrKLYFvkgZF6f65Xys+qiVJUUkinT11Fu2wBcpv0SzWWOtcg8RyUAJd5ylrqCYaRXlONUv52PVR60sKZJbpbAaY0PqprNdY61yDxFJoYS7mKh+WURyrVRWMmxI3bRa6olIjinhLiaqXxaRXCuVlQzT1VM3bw4tWtTepxprEckDJdzFJLl+GVS/LCLZVyorGaarp77vPpg5UzXWIpJ3SriLTaJ+uTeqXxYpdYWopS6llQzT1VOrxlpECkAJt4hIHBWqllqt7UREsk4Jt4hIHBWqllqt7UREsk4Jt4hIHDW1lrop5SilUnZRCu0NRaQkNCt0ACIikkZlZVBGkm5/fRLlKIkz5IlyFCje5Lmh9BqISIzoDLeISBw1pZa6VFr7NYVeAxGJESXcIiJx1JRa6lJp7dcUeg1EJEaUcIuIlJpSau3XWHoNRCRGlHCLiMRRU9oCqrWfXgMRiRUl3CIicdSUGmS19tNrICKxooRbRCSOmlqDXCqt/ZpCr0F5U1tIiREl3CIicaQaZJHGK9RKrSIZKOEWEYkj1SCLNJ7aQkrMKOEWEYkj1SCLNJ7aQkrMKOEWEYmrqDXIqlUVqU0lWRIzSrhFRIqZalVFdqWSLIkZJdwiIsVMtaoiu1JJlsSMEu5cmwN0I3ilu4XbTRknIpJMtaoi6aktpMSIEu5cmgOMBNYCHl6PZNdkOuo4EZFUqlUVEYk9Jdy5NA5I+aaXz8L9jRknIpJKtaoiIrGnhDuXMn2jm7o/6jgRkVSqVRURiT0l3LmU6Rvd1P1Rx+WL6slFSlOh2geqbaGIlDkl3Lk0EUj5ppdW4f7GjMsH1ZOLFJeobQEL1T5QbQtFRJRw51Q1MAOoAiy8nhHub8y4fFA9uUhxidoWsFDtA9W2UERECXfOVQNvAtvD60xJdNRxuZavevKmlK2o5EVkp6htAQvVPlBtC0VElHBLinzUkzelbEUlLyK1RW0LWKj2gWpbKCKihFtS5KOevCllKyp5EaktalvAQrUPVNtCEREl3LFWiNKJfNSTN6VsRS0URWqL2hawUO0D1bZQRIRmhQ5AMkiUTiTO5iZKJyD39d3VOX6MSoLnk25/Lm8rUqqqq6MlsFHHZVuhHldEJCZ0hjuuSrl0oillK3FqoSgiIiISgRLuuCrl0ommlK3EqYWiiIiISAQqKYmrUi+daErZSq5LXkRERESySGe440qlEyIiIiIlQQl3XKl0QkRERKQkKOGOs7isPikiMmoUNGsWtPZr1izYFhGRSFTDLSIidRs1Cu6+e+f2tm07t6dNK0xMIiJFRGe4RUSkbjNmNGy/iIjUooRbRETqtm1bw/aLiEgtsU+4zWyImb1uZqvNbGyh4xERKTsVFQ3bLyIitcQ64TazCuAu4CTgIODbZnZQYaMSESkzI0c2bL+IiNQS64QbOBxY7e5vuPsXwFzgtALHJCJSXqZNg+9/f+cZ7YqKYFt/MCkiEom5e6FjyMjMvgUMcfcLwu1zgSPc/Qcp40YCIwE6derUe+7cuXmPNd82bdpE69atCx2GoLmIE81FfGgu4kNzER+ai/jI1lwMGDBgubv3qW9c3NsCWpp9u3xCcPcZBMvC0KdPH+/fv3+Owyq8xYsXUw7PsxhoLuJDcxEfmov40FzEh+YiPvI9F3EvKXkH6Jq03QV4r0CxiIiIiIg0WNwT7v8FvmZm+5lZC+BsYEGBYxIRERERiSzWJSXuvtXMfgAsBCqAme7+1wKHJSIiIiISWawTbgB3fwJ4otBxiIiIiIg0RtxLSkREREREipoSbhERERGRHFLCLSIiIiKSQ0q4RURERERySAm3iIiIiEgOKeEWEREREckhJdwiIiIiIjmkhFtEREREJIfM3QsdQ1aZ2XpgbaHjyIMvAxsKHYQAmos40VzEh+YiPjQX8aG5iI9szUWVu3+lvkEll3CXCzNb5u59Ch2HaC7iRHMRH5qL+NBcxIfmIj7yPRcqKRERERERySEl3CIiIiIiOaSEu3jNKHQAsoPmIj40F/GhuYgPzUV8aC7iI69zoRpuEREREZEc0hluEREREZEcUsItIiIiIpJDSriLgJl1NbPnzexVM/urmY0O9+9lZs+Y2arw+kuFjrUcmFmFmb1kZo+F2/uZ2R/DefiVmbUodIzlwMzam9l8M3stfG8cpfdEYZjZ5eHvppVm9pCZ7a73Rf6Y2UwzW2dmK5P2pX0vWOBnZrbazF42s8MKF3lpyTAPU8LfUS+b2W/NrH3SsavCeXjdzAYXJurSlG4uko790MzczL4cbuflPaGEuzhsBa5w9/8AjgQuNrODgLHAs+7+NeDZcFtybzTwatL2zcDUcB4+As4vSFTl53bgKXc/EDiUYE70nsgzM+sMXAr0cfeeQAVwNnpf5NMsYEjKvkzvhZOAr4WXkcDdeYqxHMxi13l4Bujp7v8J/B24CiD8P/xs4ODwNtPMrCJ/oZa8Wew6F5hZV+BE4K2k3Xl5TyjhLgLu/r67/zn8+VOCxKIzcBowOxw2GxhWmAjLh5l1AU4BfhFuG3A8MD8connIAzNrC/QD7gVw9y/c/WP0niiUZsAeZtYMaAW8j94XeePuLwAbU3Znei+cBtzvgReB9ma2T34iLW3p5sHdn3b3reHmi0CX8OfTgLnu/m93XwOsBg7PW7AlLsN7AmAq8CMguWNIXt4TSriLjJl1A74O/BHo5O7vQ5CUAx0LF1nZ+CnBm3V7uN0B+DjpF+o7BB+GJLe6A+uB+8Lynl+Y2Z7oPZF37v4ucAvBGaP3gU+A5eh9UWiZ3gudgbeTxmlu8ue7wJPhz5qHPDOzocC77r4i5VBe5kIJdxExs9bAb4DL3L2m0PGUGzM7FVjn7suTd6cZql6budcMOAy4292/DvwLlY8URFgbfBqwH7AvsCfBV7Sp9L6IB/3OKgAzG0dQHjonsSvNMM1DjphZK2AccG26w2n2ZX0ulHAXCTNrTpBsz3H3h8PdHyS+9giv1xUqvjJxDDDUzN4E5hJ8Zf5Tgq+fmoVjugDvFSa8svIO8I67/zHcnk+QgOs9kX8DgTXuvt7dtwAPA0ej90WhZXovvAN0TRqnuckxMxsOnApU+87FTzQP+fVVgpMCK8L/w7sAfzazvcnTXCjhLgJhnfC9wKvuflvSoQXA8PDn4cCj+Y6tnLj7Ve7exd27Efyxy3PuXg08D3wrHKZ5yAN3/yfwtpkdEO46Afgbek8UwlvAkWbWKvxdlZgLvS8KK9N7YQHwnbAzw5HAJ4nSE8k+MxsCjAGGuvtnSYcWAGebWUsz24/gD/b+VIgYy4G7v+LuHd29W/h/+DvAYeH/JXl5T2ilySJgZt8Afge8ws7a4asJ6rjnAZUE/+md6e7p/khAsszM+gM/dPdTzaw7wRnvvYCXgP92938XMr5yYGa9CP54tQXwBjCC4CSC3hN5ZmbXA/9F8JX5S8AFBDWQel/kgZk9BPQHvgx8AFwHPEKa90L4oehOgg4OnwEj3H1ZIeIuNRnm4SqgJfBhOOxFd78oHD+OoK57K0Gp6JOp9ymNk24u3P3epONvEnRW2pCv94QSbhERERGRHFJJiYiIiIhIDinhFhERERHJISXcIiIiIiI5pIRbRERERCSHlHCLiIiIiOSQEm4RKVnhku9uZrfVPzqezOxNM5tVz5hu4fO8IE9hxZKZ9Tazz8ysc9K+N83sgQbcx3lmdl6GY18P778yC+GKSBlRwi0iJcnM9gDODDerk1Y9lNI1BZjp7u/m4s7d/SXgGeCGXNy/iJQuJdwiUqpOB9oCTwAdCRY1kBJlZocBA4C7G3n775vZ34GfA/ea2Qdm9riZ7ZUy9B7gHDPbt2kRi0g5UcItIqVqOPARcB7wOfCd1AFmNj4sxfhamFxtMrO1Znatme2WNK5/OG6omd1pZhvMbL2ZPWBm7ZPGJUo7zkt5nMTt+yftG2RmT5jZ+2GZwkozu8LMKrLx5KM+t3DsV8xsmpm9bWb/Dq9/aWYtk8YMMbOlZva5mX1iZo+Y2QEp97PYzH4fjv1LOPYlMzvCzJqZ2aTw+W40s1lmtmfK7VuZ2c1mtsbMvgivx6XGm8H3gJfd/a/1vC4VZjbDzGrM7IRw31BgGsFy9LcAPwGuAGqAPVLu4ulw/3kRYhIRAZRwi0gJCs8+DgR+5e7rCZa5HmpmX8pwk98CzwHDwrHXEyTsqW4HHDgHmACcEe5rjO7AswRLO58CzAbGAxMbeX+Z1PncwtfkDwRLs98GnAz8CGgOtAjHDAEeBzaF474P9AR+n1wvHdqfoLTjJoKSnpbAAoIzz/sQJKoTgGqCpa8TcTQDFhIsC387cBLwC+Ca8P7qMwT4XV0DwjKj3wCnAf3d/dnw0AkEH84uAl4HXnf3B9z926nlKe6+FViKvjERkQZQTaOIlKJzCU4o3B9uzwa+TZAsTk8z/lZ3vy/8eZGZHR+Ovy9l3Avufkn489PhGd4LzOw8d/eGBOjuO+IwMyNIFlsAPzSzq919e0Purw71PbfLCZL/PmGNcsJDST/fCLwBnBQmnJjZUuDvBGeC/2/S2A7A0e7+RjhuN+BRYD93HxiOWWhm/QgS8h+F+74NfAM4zt1fCPc9G7w0XGdmN7v7unRP0Mw6Ad2AFZlehPCDxQJgX+AYd1+ddPh9gvKj3plun+Il4Eoz2y2L8yQiJUxnuEWkFH0HWOXuS8PtRcB7pCkrCT2esr0SSNeJInXcKwRncDs1NEAz28fM7jGztcAXwBaCxLY9Qc15ttT33AYB/5uSbCfHuSdwGMG3BVsT+919DfD/gONSbvL3RLIdei28Xpgy7jWgS/hhA4IzxmuBP4TlJ83Cs95PE5xtP7KO55iop15fx/HfAa3ZNdkGuAt4EfgjMJmgRvs7ZtY6w/2tJ5j31PpuEZG0lHCLSEkxs77AQcDDZtY+rLFuAzwMHGVmPdLcbGPK9r+B3SOOI8PYumLcjeBs66kESfbxQF92lpM06P7qUd9z6wC8U8ftvwQYwVngVP9k16Tzo5TtL+rY3wxI1Kx3BKoIPngkX/6UFGcmiefz7wzH/xM4GJjr7v9MPejun7r7N4BjCeq4OwN3AqvMrFea+/s8vE6t7xYRSUslJSJSahL1yWPCS6rvAD/O0WNvDq9bpOxPTRa/CvQBznX3HT2izeybOYqrLhsIEsxMPiKoW987zbG9gQ+zFMeHwBrgrAzH36znthB8OEjnKYJyk5+Y2WZ3T1t37+5/CD+QPQ08BiwDbgYGpwxNfMjYUEdMIiI7KOEWkZJhZi2AswlKA8amGTIVONfMrmlozXVEHxCcZe2Zsv+UlO1W4fWWxA4za07wh4T59jTwYzM71N13qYF293+Z2XLgTDMb7+7bAMysCjgauCNLcTxF8Eeom9z9tfoGp3iT4MNO90wD3H2KmW0FfhrWXk9NHDMzS/334O4bzGwlO8tVku0HvO3un6c5JiKyCyXcIlJKTiU4m3yFuy9OPWhm9xB0y+hPUDqQVe7uZvYr4HwLejq/TpBs908Z+ipBvfJEM9tGkHhfnu14IppK0HVlkZndSFCX/mWCTh4XufunBJ1CHgceM7NpBLXQ1wOfALdmKY45wAiCP5S8leCMdAuCbwOGAsPc/bN0N3T3L8zsj8DhdT2Au08NX++fmlmFu98SHvqpmW0GngS+ArQ0sx8R1JVPSnNXRwAvpNkvIpKWEm4RKSXDgU+BX2c4/hBB67vh5CDhDo0m+PuY8eH1POASghIFYEeCOIygTvh+gjrrmcBbBAuv5I27f2xmxxDUko8l+MDyAUErwS/CMU+Z2SkEbfzmhfsXAz9y9/eyFMcWMxscxjCS4Czyv4B/ECT7X9Rxc4BfAVPMbE93/1cdj/OzMOm+IzzT/ROC1okXE8zFPgQlNG8RvCY3Jt/ezLoChxJ8CBERicRy862qiIhI/phZW4I//hyVXBffiPs5D8DdZ2U4PoagD/lXE+U1IiL1UZcSEREpeu5eQ/AHjj9KajWYVWa2O8E3GNcq2RaRhlBJiYiIlIrbCNoM7kPQd70x/lLHsW4Eq2D+spH3LSJlSiUlIiIiIiI5pJISEREREZEcUsItIiIiIpJDSrhFRERERHJICbeIiIiISA4p4RYRERERyaH/D96QMIg6XnkD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37" name="Group 36"/>
          <p:cNvGrpSpPr/>
          <p:nvPr/>
        </p:nvGrpSpPr>
        <p:grpSpPr>
          <a:xfrm>
            <a:off x="500370" y="1637751"/>
            <a:ext cx="11097368" cy="5091013"/>
            <a:chOff x="500370" y="1637751"/>
            <a:chExt cx="11097368" cy="5091013"/>
          </a:xfrm>
        </p:grpSpPr>
        <p:cxnSp>
          <p:nvCxnSpPr>
            <p:cNvPr id="41" name="Connector: Elbow 20">
              <a:extLst>
                <a:ext uri="{FF2B5EF4-FFF2-40B4-BE49-F238E27FC236}">
                  <a16:creationId xmlns:a16="http://schemas.microsoft.com/office/drawing/2014/main" xmlns="" id="{4741AA56-D9ED-492E-8385-5CB8274B1286}"/>
                </a:ext>
                <a:ext uri="{C183D7F6-B498-43B3-948B-1728B52AA6E4}">
                  <adec:decorative xmlns="" xmlns:adec="http://schemas.microsoft.com/office/drawing/2017/decorative" val="1"/>
                </a:ext>
              </a:extLst>
            </p:cNvPr>
            <p:cNvCxnSpPr>
              <a:stCxn id="51" idx="2"/>
              <a:endCxn id="52" idx="2"/>
            </p:cNvCxnSpPr>
            <p:nvPr/>
          </p:nvCxnSpPr>
          <p:spPr>
            <a:xfrm rot="10800000" flipV="1">
              <a:off x="8161189" y="3077435"/>
              <a:ext cx="12700" cy="2951278"/>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500370" y="1637751"/>
              <a:ext cx="11097368" cy="5091013"/>
              <a:chOff x="813879" y="1454869"/>
              <a:chExt cx="11097368" cy="5091013"/>
            </a:xfrm>
          </p:grpSpPr>
          <p:grpSp>
            <p:nvGrpSpPr>
              <p:cNvPr id="43" name="Group 42"/>
              <p:cNvGrpSpPr/>
              <p:nvPr/>
            </p:nvGrpSpPr>
            <p:grpSpPr>
              <a:xfrm>
                <a:off x="813879" y="1454869"/>
                <a:ext cx="11097368" cy="5091013"/>
                <a:chOff x="813879" y="1454869"/>
                <a:chExt cx="11097368" cy="5091013"/>
              </a:xfrm>
            </p:grpSpPr>
            <p:grpSp>
              <p:nvGrpSpPr>
                <p:cNvPr id="45" name="Group 44"/>
                <p:cNvGrpSpPr/>
                <p:nvPr/>
              </p:nvGrpSpPr>
              <p:grpSpPr>
                <a:xfrm>
                  <a:off x="813879" y="2194501"/>
                  <a:ext cx="9130004" cy="4351381"/>
                  <a:chOff x="195087" y="1107833"/>
                  <a:chExt cx="10352009" cy="4933792"/>
                </a:xfrm>
              </p:grpSpPr>
              <p:sp>
                <p:nvSpPr>
                  <p:cNvPr id="49" name="Oval 48">
                    <a:extLst>
                      <a:ext uri="{FF2B5EF4-FFF2-40B4-BE49-F238E27FC236}">
                        <a16:creationId xmlns:a16="http://schemas.microsoft.com/office/drawing/2014/main" xmlns="" id="{233E4AB5-6FC1-4454-9421-850EF5A4ADF3}"/>
                      </a:ext>
                      <a:ext uri="{C183D7F6-B498-43B3-948B-1728B52AA6E4}">
                        <adec:decorative xmlns="" xmlns:adec="http://schemas.microsoft.com/office/drawing/2017/decorative" val="1"/>
                      </a:ext>
                    </a:extLst>
                  </p:cNvPr>
                  <p:cNvSpPr/>
                  <p:nvPr/>
                </p:nvSpPr>
                <p:spPr>
                  <a:xfrm>
                    <a:off x="570464" y="2805702"/>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xmlns="" id="{40123448-0B37-4226-B26C-A3081E6142FF}"/>
                      </a:ext>
                      <a:ext uri="{C183D7F6-B498-43B3-948B-1728B52AA6E4}">
                        <adec:decorative xmlns="" xmlns:adec="http://schemas.microsoft.com/office/drawing/2017/decorative" val="1"/>
                      </a:ext>
                    </a:extLst>
                  </p:cNvPr>
                  <p:cNvSpPr/>
                  <p:nvPr/>
                </p:nvSpPr>
                <p:spPr>
                  <a:xfrm>
                    <a:off x="6469101" y="2805702"/>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xmlns="" id="{D3287700-63E7-4098-B825-B123C11134C1}"/>
                      </a:ext>
                      <a:ext uri="{C183D7F6-B498-43B3-948B-1728B52AA6E4}">
                        <adec:decorative xmlns=""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xmlns="" id="{69943F00-C6CB-4F10-A02B-801F37984D43}"/>
                      </a:ext>
                      <a:ext uri="{C183D7F6-B498-43B3-948B-1728B52AA6E4}">
                        <adec:decorative xmlns="" xmlns:adec="http://schemas.microsoft.com/office/drawing/2017/decorative" val="1"/>
                      </a:ext>
                    </a:extLst>
                  </p:cNvPr>
                  <p:cNvSpPr/>
                  <p:nvPr/>
                </p:nvSpPr>
                <p:spPr>
                  <a:xfrm>
                    <a:off x="8881268" y="445412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53" name="Straight Arrow Connector 52">
                    <a:extLst>
                      <a:ext uri="{FF2B5EF4-FFF2-40B4-BE49-F238E27FC236}">
                        <a16:creationId xmlns:a16="http://schemas.microsoft.com/office/drawing/2014/main" xmlns="" id="{61AAA85B-D8C7-43BE-844A-625265015123}"/>
                      </a:ext>
                      <a:ext uri="{C183D7F6-B498-43B3-948B-1728B52AA6E4}">
                        <adec:decorative xmlns="" xmlns:adec="http://schemas.microsoft.com/office/drawing/2017/decorative" val="1"/>
                      </a:ext>
                    </a:extLst>
                  </p:cNvPr>
                  <p:cNvCxnSpPr>
                    <a:cxnSpLocks/>
                    <a:stCxn id="50" idx="6"/>
                  </p:cNvCxnSpPr>
                  <p:nvPr/>
                </p:nvCxnSpPr>
                <p:spPr>
                  <a:xfrm flipV="1">
                    <a:off x="8056601" y="3599452"/>
                    <a:ext cx="566292"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xmlns="" id="{6BEBF752-C33D-4EC4-8210-F7B1D3A10097}"/>
                      </a:ext>
                    </a:extLst>
                  </p:cNvPr>
                  <p:cNvSpPr/>
                  <p:nvPr/>
                </p:nvSpPr>
                <p:spPr>
                  <a:xfrm>
                    <a:off x="3126459" y="2289798"/>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Single</a:t>
                    </a:r>
                    <a:endParaRPr lang="en-US" sz="1600" dirty="0">
                      <a:solidFill>
                        <a:schemeClr val="bg1"/>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xmlns="" id="{D4EC02E4-F054-4111-9038-AE0BDA4C8060}"/>
                      </a:ext>
                    </a:extLst>
                  </p:cNvPr>
                  <p:cNvSpPr/>
                  <p:nvPr/>
                </p:nvSpPr>
                <p:spPr>
                  <a:xfrm>
                    <a:off x="3126459" y="438021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Family</a:t>
                    </a:r>
                    <a:endParaRPr lang="en-US" sz="1600" dirty="0">
                      <a:solidFill>
                        <a:schemeClr val="bg1"/>
                      </a:solidFill>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xmlns=""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xmlns="" id="{9F6EE26A-3174-49AD-900E-08C045755F3C}"/>
                      </a:ext>
                    </a:extLst>
                  </p:cNvPr>
                  <p:cNvSpPr/>
                  <p:nvPr/>
                </p:nvSpPr>
                <p:spPr>
                  <a:xfrm>
                    <a:off x="6464421" y="3417883"/>
                    <a:ext cx="1574394" cy="488559"/>
                  </a:xfrm>
                  <a:prstGeom prst="rect">
                    <a:avLst/>
                  </a:prstGeom>
                </p:spPr>
                <p:txBody>
                  <a:bodyPr wrap="square" lIns="0" tIns="0" rIns="0" bIns="0" anchor="ctr">
                    <a:spAutoFit/>
                  </a:bodyPr>
                  <a:lstStyle/>
                  <a:p>
                    <a:pPr algn="ctr"/>
                    <a:r>
                      <a:rPr lang="en-US" sz="1400" dirty="0">
                        <a:solidFill>
                          <a:schemeClr val="bg1"/>
                        </a:solidFill>
                        <a:latin typeface="Arial" panose="020B0604020202020204" pitchFamily="34" charset="0"/>
                        <a:cs typeface="Arial" panose="020B0604020202020204" pitchFamily="34" charset="0"/>
                      </a:rPr>
                      <a:t>Implementation Plan</a:t>
                    </a:r>
                  </a:p>
                </p:txBody>
              </p:sp>
              <p:sp>
                <p:nvSpPr>
                  <p:cNvPr id="63" name="Rectangle 62">
                    <a:extLst>
                      <a:ext uri="{FF2B5EF4-FFF2-40B4-BE49-F238E27FC236}">
                        <a16:creationId xmlns:a16="http://schemas.microsoft.com/office/drawing/2014/main" xmlns="" id="{C7CFAFBF-6B2A-49A8-ADCE-FD94A08C87B3}"/>
                      </a:ext>
                    </a:extLst>
                  </p:cNvPr>
                  <p:cNvSpPr/>
                  <p:nvPr/>
                </p:nvSpPr>
                <p:spPr>
                  <a:xfrm>
                    <a:off x="8851645" y="1776056"/>
                    <a:ext cx="1695451" cy="244280"/>
                  </a:xfrm>
                  <a:prstGeom prst="rect">
                    <a:avLst/>
                  </a:prstGeom>
                </p:spPr>
                <p:txBody>
                  <a:bodyPr wrap="square" lIns="0" tIns="0" rIns="0" bIns="0" anchor="ctr">
                    <a:spAutoFit/>
                  </a:bodyPr>
                  <a:lstStyle/>
                  <a:p>
                    <a:pPr algn="ctr"/>
                    <a:r>
                      <a:rPr lang="en-US" sz="1400" dirty="0" smtClean="0">
                        <a:solidFill>
                          <a:schemeClr val="bg1"/>
                        </a:solidFill>
                        <a:latin typeface="Arial" panose="020B0604020202020204" pitchFamily="34" charset="0"/>
                        <a:cs typeface="Arial" panose="020B0604020202020204" pitchFamily="34" charset="0"/>
                      </a:rPr>
                      <a:t>Recommendation</a:t>
                    </a:r>
                    <a:endParaRPr lang="en-US" sz="1400" dirty="0">
                      <a:solidFill>
                        <a:schemeClr val="bg1"/>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xmlns=""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Scope</a:t>
                    </a:r>
                    <a:endParaRPr lang="en-US" sz="1600" dirty="0">
                      <a:solidFill>
                        <a:schemeClr val="bg1"/>
                      </a:solidFill>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xmlns="" id="{0F8D1DEA-0363-4C10-925D-1D68E14CCEF4}"/>
                      </a:ext>
                    </a:extLst>
                  </p:cNvPr>
                  <p:cNvSpPr/>
                  <p:nvPr/>
                </p:nvSpPr>
                <p:spPr>
                  <a:xfrm>
                    <a:off x="195087" y="4524800"/>
                    <a:ext cx="2338252" cy="552537"/>
                  </a:xfrm>
                  <a:prstGeom prst="rect">
                    <a:avLst/>
                  </a:prstGeom>
                </p:spPr>
                <p:txBody>
                  <a:bodyPr wrap="square" lIns="0" tIns="0" rIns="0" bIns="0" anchor="ctr">
                    <a:spAutoFit/>
                  </a:bodyPr>
                  <a:lstStyle/>
                  <a:p>
                    <a:pPr algn="ctr">
                      <a:lnSpc>
                        <a:spcPts val="1900"/>
                      </a:lnSpc>
                    </a:pPr>
                    <a:r>
                      <a:rPr lang="en-US" sz="2000" b="1" dirty="0" smtClean="0">
                        <a:solidFill>
                          <a:schemeClr val="tx1">
                            <a:lumMod val="75000"/>
                            <a:lumOff val="25000"/>
                          </a:schemeClr>
                        </a:solidFill>
                        <a:latin typeface="Arial" panose="020B0604020202020204" pitchFamily="34" charset="0"/>
                        <a:cs typeface="Arial" panose="020B0604020202020204" pitchFamily="34" charset="0"/>
                      </a:rPr>
                      <a:t>Customer Acquisition</a:t>
                    </a:r>
                  </a:p>
                </p:txBody>
              </p:sp>
            </p:grpSp>
            <p:sp>
              <p:nvSpPr>
                <p:cNvPr id="46" name="Rectangle 45">
                  <a:extLst>
                    <a:ext uri="{FF2B5EF4-FFF2-40B4-BE49-F238E27FC236}">
                      <a16:creationId xmlns:a16="http://schemas.microsoft.com/office/drawing/2014/main" xmlns="" id="{481D58D3-87D7-4D40-B59F-7F751F117F96}"/>
                    </a:ext>
                  </a:extLst>
                </p:cNvPr>
                <p:cNvSpPr/>
                <p:nvPr/>
              </p:nvSpPr>
              <p:spPr>
                <a:xfrm>
                  <a:off x="9970009" y="1454869"/>
                  <a:ext cx="1941238" cy="3411190"/>
                </a:xfrm>
                <a:prstGeom prst="rect">
                  <a:avLst/>
                </a:prstGeom>
              </p:spPr>
              <p:txBody>
                <a:bodyPr wrap="square" lIns="0" tIns="0" rIns="0" bIns="0" anchor="ctr">
                  <a:spAutoFit/>
                </a:bodyPr>
                <a:lstStyle/>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Promotional offers for latest products</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Cashback than discounts</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err="1" smtClean="0">
                      <a:solidFill>
                        <a:schemeClr val="tx1">
                          <a:lumMod val="75000"/>
                          <a:lumOff val="25000"/>
                        </a:schemeClr>
                      </a:solidFill>
                      <a:latin typeface="Arial" panose="020B0604020202020204" pitchFamily="34" charset="0"/>
                      <a:cs typeface="Arial" panose="020B0604020202020204" pitchFamily="34" charset="0"/>
                    </a:rPr>
                    <a:t>Dhamaka</a:t>
                  </a:r>
                  <a:r>
                    <a:rPr lang="en-US" sz="1600" dirty="0" smtClean="0">
                      <a:solidFill>
                        <a:schemeClr val="tx1">
                          <a:lumMod val="75000"/>
                          <a:lumOff val="25000"/>
                        </a:schemeClr>
                      </a:solidFill>
                      <a:latin typeface="Arial" panose="020B0604020202020204" pitchFamily="34" charset="0"/>
                      <a:cs typeface="Arial" panose="020B0604020202020204" pitchFamily="34" charset="0"/>
                    </a:rPr>
                    <a:t> Sales</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Dealer commission distribution</a:t>
                  </a:r>
                </a:p>
                <a:p>
                  <a:pPr marL="285750" indent="-285750">
                    <a:lnSpc>
                      <a:spcPts val="1900"/>
                    </a:lnSpc>
                    <a:buFont typeface="Arial" panose="020B0604020202020204" pitchFamily="34" charset="0"/>
                    <a:buChar char="•"/>
                  </a:pP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Conventional  marketing</a:t>
                  </a:r>
                </a:p>
              </p:txBody>
            </p:sp>
          </p:grpSp>
          <p:cxnSp>
            <p:nvCxnSpPr>
              <p:cNvPr id="44" name="Straight Arrow Connector 43">
                <a:extLst>
                  <a:ext uri="{FF2B5EF4-FFF2-40B4-BE49-F238E27FC236}">
                    <a16:creationId xmlns:a16="http://schemas.microsoft.com/office/drawing/2014/main" xmlns="" id="{61AAA85B-D8C7-43BE-844A-625265015123}"/>
                  </a:ext>
                  <a:ext uri="{C183D7F6-B498-43B3-948B-1728B52AA6E4}">
                    <adec:decorative xmlns="" xmlns:adec="http://schemas.microsoft.com/office/drawing/2017/decorative" val="1"/>
                  </a:ext>
                </a:extLst>
              </p:cNvPr>
              <p:cNvCxnSpPr>
                <a:cxnSpLocks/>
                <a:stCxn id="49" idx="6"/>
                <a:endCxn id="50" idx="2"/>
              </p:cNvCxnSpPr>
              <p:nvPr/>
            </p:nvCxnSpPr>
            <p:spPr>
              <a:xfrm>
                <a:off x="2545048" y="4391997"/>
                <a:ext cx="3802228"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3" name="TextBox 2"/>
          <p:cNvSpPr txBox="1"/>
          <p:nvPr/>
        </p:nvSpPr>
        <p:spPr>
          <a:xfrm>
            <a:off x="9630374" y="5613213"/>
            <a:ext cx="2162577"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More customer footprint and business growth</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64814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xmlns=""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 xmlns:adec="http://schemas.microsoft.com/office/drawing/2017/decorative" val="1"/>
              </a:ext>
            </a:extLst>
          </p:cNvPr>
          <p:cNvCxnSpPr>
            <a:cxnSpLocks/>
          </p:cNvCxnSpPr>
          <p:nvPr/>
        </p:nvCxnSpPr>
        <p:spPr>
          <a:xfrm>
            <a:off x="8105775" y="41839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4703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Marketing </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 xmlns:adec="http://schemas.microsoft.com/office/drawing/2017/decorative" val="1"/>
              </a:ext>
            </a:extLst>
          </p:cNvPr>
          <p:cNvCxnSpPr>
            <a:cxnSpLocks/>
          </p:cNvCxnSpPr>
          <p:nvPr/>
        </p:nvCxnSpPr>
        <p:spPr>
          <a:xfrm>
            <a:off x="0" y="405331"/>
            <a:ext cx="4086225" cy="0"/>
          </a:xfrm>
          <a:prstGeom prst="line">
            <a:avLst/>
          </a:prstGeom>
          <a:ln>
            <a:tailEnd type="oval"/>
          </a:ln>
        </p:spPr>
        <p:style>
          <a:lnRef idx="1">
            <a:schemeClr val="dk1"/>
          </a:lnRef>
          <a:fillRef idx="0">
            <a:schemeClr val="dk1"/>
          </a:fillRef>
          <a:effectRef idx="0">
            <a:schemeClr val="dk1"/>
          </a:effectRef>
          <a:fontRef idx="minor">
            <a:schemeClr val="tx1"/>
          </a:fontRef>
        </p:style>
      </p:cxnSp>
      <p:grpSp>
        <p:nvGrpSpPr>
          <p:cNvPr id="31" name="Group 30"/>
          <p:cNvGrpSpPr/>
          <p:nvPr/>
        </p:nvGrpSpPr>
        <p:grpSpPr>
          <a:xfrm>
            <a:off x="2860869" y="744404"/>
            <a:ext cx="4806354" cy="1249522"/>
            <a:chOff x="228600" y="588909"/>
            <a:chExt cx="4806354" cy="1249522"/>
          </a:xfrm>
        </p:grpSpPr>
        <p:sp>
          <p:nvSpPr>
            <p:cNvPr id="5" name="Rounded Rectangle 4"/>
            <p:cNvSpPr/>
            <p:nvPr/>
          </p:nvSpPr>
          <p:spPr>
            <a:xfrm>
              <a:off x="228600" y="1089673"/>
              <a:ext cx="1334550"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solidFill>
                    <a:schemeClr val="tx1"/>
                  </a:solidFill>
                </a:rPr>
                <a:t>Customer</a:t>
              </a:r>
              <a:endParaRPr lang="en-IN" b="1" dirty="0">
                <a:solidFill>
                  <a:schemeClr val="tx1"/>
                </a:solidFill>
              </a:endParaRPr>
            </a:p>
          </p:txBody>
        </p:sp>
        <p:sp>
          <p:nvSpPr>
            <p:cNvPr id="35" name="Rounded Rectangle 34"/>
            <p:cNvSpPr/>
            <p:nvPr/>
          </p:nvSpPr>
          <p:spPr>
            <a:xfrm>
              <a:off x="2207177" y="588909"/>
              <a:ext cx="2827777"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Customer Retention</a:t>
              </a:r>
              <a:endParaRPr lang="en-IN" b="1" dirty="0"/>
            </a:p>
          </p:txBody>
        </p:sp>
        <p:sp>
          <p:nvSpPr>
            <p:cNvPr id="36" name="Rounded Rectangle 35"/>
            <p:cNvSpPr/>
            <p:nvPr/>
          </p:nvSpPr>
          <p:spPr>
            <a:xfrm>
              <a:off x="2207177" y="1472117"/>
              <a:ext cx="2814588" cy="366314"/>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Customer Acquisition</a:t>
              </a:r>
              <a:endParaRPr lang="en-IN" dirty="0"/>
            </a:p>
          </p:txBody>
        </p: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36" idx="1"/>
            </p:cNvCxnSpPr>
            <p:nvPr/>
          </p:nvCxnSpPr>
          <p:spPr>
            <a:xfrm flipV="1">
              <a:off x="1894114" y="1655274"/>
              <a:ext cx="313063" cy="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34437" y="4456937"/>
            <a:ext cx="8531648" cy="1681338"/>
            <a:chOff x="687252" y="3465724"/>
            <a:chExt cx="9673566" cy="1906377"/>
          </a:xfrm>
        </p:grpSpPr>
        <p:sp>
          <p:nvSpPr>
            <p:cNvPr id="81" name="Rectangle 80">
              <a:extLst>
                <a:ext uri="{FF2B5EF4-FFF2-40B4-BE49-F238E27FC236}">
                  <a16:creationId xmlns:a16="http://schemas.microsoft.com/office/drawing/2014/main" xmlns="" id="{D4EC02E4-F054-4111-9038-AE0BDA4C8060}"/>
                </a:ext>
              </a:extLst>
            </p:cNvPr>
            <p:cNvSpPr/>
            <p:nvPr/>
          </p:nvSpPr>
          <p:spPr>
            <a:xfrm>
              <a:off x="3126459" y="4240625"/>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Non Durables</a:t>
              </a:r>
              <a:endParaRPr lang="en-US" sz="1600" dirty="0">
                <a:solidFill>
                  <a:schemeClr val="bg1"/>
                </a:solidFill>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xmlns=""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xmlns="" id="{9F6EE26A-3174-49AD-900E-08C045755F3C}"/>
                </a:ext>
              </a:extLst>
            </p:cNvPr>
            <p:cNvSpPr/>
            <p:nvPr/>
          </p:nvSpPr>
          <p:spPr>
            <a:xfrm>
              <a:off x="6464421" y="3557470"/>
              <a:ext cx="1574394" cy="209383"/>
            </a:xfrm>
            <a:prstGeom prst="rect">
              <a:avLst/>
            </a:prstGeom>
          </p:spPr>
          <p:txBody>
            <a:bodyPr wrap="square" lIns="0" tIns="0" rIns="0" bIns="0" anchor="ctr">
              <a:spAutoFit/>
            </a:bodyPr>
            <a:lstStyle/>
            <a:p>
              <a:pPr algn="ctr"/>
              <a:r>
                <a:rPr lang="en-US" sz="1200" dirty="0" smtClean="0">
                  <a:solidFill>
                    <a:schemeClr val="bg1"/>
                  </a:solidFill>
                  <a:latin typeface="Arial" panose="020B0604020202020204" pitchFamily="34" charset="0"/>
                  <a:cs typeface="Arial" panose="020B0604020202020204" pitchFamily="34" charset="0"/>
                </a:rPr>
                <a:t>Recommendations</a:t>
              </a:r>
              <a:endParaRPr lang="en-US" sz="1200" dirty="0">
                <a:solidFill>
                  <a:schemeClr val="bg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xmlns=""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Example</a:t>
              </a:r>
              <a:endParaRPr lang="en-US" sz="1600" dirty="0">
                <a:solidFill>
                  <a:schemeClr val="bg1"/>
                </a:solidFill>
                <a:latin typeface="Arial" panose="020B0604020202020204" pitchFamily="34" charset="0"/>
                <a:cs typeface="Arial" panose="020B0604020202020204" pitchFamily="34" charset="0"/>
              </a:endParaRPr>
            </a:p>
          </p:txBody>
        </p:sp>
      </p:grpSp>
      <p:sp>
        <p:nvSpPr>
          <p:cNvPr id="98" name="AutoShape 4" descr="Image result for damaged vegetab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2" descr="data:image/png;base64,iVBORw0KGgoAAAANSUhEUgAAAtwAAAHDCAYAAAAXwc26AAAABHNCSVQICAgIfAhkiAAAAAlwSFlzAAALEgAACxIB0t1+/AAAADl0RVh0U29mdHdhcmUAbWF0cGxvdGxpYiB2ZXJzaW9uIDMuMC4yLCBodHRwOi8vbWF0cGxvdGxpYi5vcmcvOIA7rQAAIABJREFUeJzs3Xl8VNX9//HXh5AEIsgaVmVxwV2oAuJSjFIUcUFcqIoI1BZEUFzqVytWoQpCq9WqVcuvIopxq1LABbUqqUtjUVqx1l1ZLKKAgICRAMn5/XFnQiaZSe4ks9xJ3s/HYx7DnHvm3s+9Nwln7nzu55hzDhERERERSY4m6Q5ARERERKQh04BbRERERCSJNOAWEREREUkiDbhFRERERJJIA24RERERkSTSgFtEREREJIk04BaRpDOzHmbmzGxuumNJJjNbaWYr0x1HfZlZtplNM7NPzaw0dO7OTHdcIiKZSgNuEakTMzvQzO42s/fN7Dsz22FmX5nZc2Z2sZk1S3N8U0MDxYJ0xpGhrgZuBL4CbgOmAR+lNSKfzGxu6Lz3SHcsIiJhTdMdgIhkHjO7EbgJ70P7W8BDwDagI1AA/BmYAPRNU4jpMijdASTIaXjnc7Bzbke6gxERyXQacItIXMzserwrnl8C5zrn/hmlz2l4V0kbFefc5+mOIUG6AN9qsC0ikhhKKRER30Jf008FdgJDow22AZxzzwJDfKyvyMxcjGVjQqkBY6q0H25mj4XypUvNbL2Z/cvM7jSz7FCflXhX4AGWhNbjqm7LzPLM7Fdm9q6ZfW9m28ys2MzOjxJPQWgdU82sfyh1ZmPl9IVoOdyV98PMTgjt81Yz2xJax0Ex9r+XmT1tZptCsf3DzE6NdVxqYmatzOxWM/vYzLaH1vmimf2kSr+5oWPUE+he6bitjLri6ttpa2bTQ2lGJaFUo+VmNtPM9qjUL2aue6xUIDP7sZk9Y2b/C533r83sLTO7qVIfB4wOvVwRK34z29/MHjazNZVSoR42s/1risfMzjezZaF9+8rMfm9muaF+J4bO7ZbQ8Z1nZu1i7ONeZnaPmX0R2pdvzWyRmfWrZfsXmNk/Qz+nKyv1OcPMXjGztaH1fWVmfzezS6NtX0RST1e4RSQeY4Fs4HHn3Ps1dXTOlSZ642Z2OPBPwAGLgBXAnsB+wKXADXgfBu4EzgSOx0t3WRllXa2BV4EfAf8C5uBdhDgZeNTMDnHO3RAljKOBXwFvhN7THvBzJfg0YBiwGLgfOBgYCvQzs4OdcxsqxXYg8CbQFngOeA/YB/gr8LyPbVXdzzdD23sb79i0B0YAL5nZBOfcn0LdF+AdqytCr+8MPW/2sZ2ewBKgO7AMuA/vePYCrgzt8/fxxF5p3UPwjsMWvPO+Bu/YHIR33qeFuk7DO++9gT9UintzpXX1A14GWobW9QFwIDASGGZmg5xz70QJ4zLgFLxjVAScFNqvtma2EHg8FONs4BjgQrzjfEqVfTkCeCkU/4vA/FC/M4E3zGy4cy7aOb4aGAw8g3ecW4XWNw74E/B1aNkGoANwON7v671R1iUiqeac00MPPfTw9QBewRvs/jzO9/UIvW9ulfYi789Q1PeMCb1nTKW220Ntw6L0bwM0qfR6aqhvQYz1zw0t/78q7c2AF4ByoE+l9oJQfweMj7HOlcDKGPuxCxhUZdmtMWIIH+cJVdpPqRTDmGgxRInpT6H+fwKsUvv+wHdAKdCjtv3wsZ03Q9v5VZRl7YFmftYf7bwBT4faekdbd4zz2iNKXwM+DC0fWWXZT0PtH8X4OfoOOKhSey7wX6AM+BY4vtKyJsDfQu+r/DPUFPgM2F65f2hZF7wPEmuB3Cjb/x74UZR9WhY6hx1qOzZ66KFH+h5KKRGReHQOPf8vrVHAD1UbnHObnHPlft4c+qr/QuAd59xvq6xnO3At3uDsgihvf9ftviIcj8edc69UaZsdeu5fKba9gRPxBmYR23HOLca7OuuLeSk2F+LdAPkr51xFSo1z7lPgLiAHuMj/bkTdzpF4V3XfBWZVXe6c2xA6rvUV7bxviNYxhmPwrmYXO+cKq6znCbxvLQ4Ajovy3ruccx9W6l8KPIE3uH7OOff3SsvKgUdCL3tXWsepwL7A3ZX7h97zFfBboBPRb76d7Zz7d4z92oX3zU6EOI+NiCSRUkpEJB4Weo6ad50CTwCTgQVm9hTe4PNNF//Niv2ALMCZ2dQoy7NDz9Hyq5fGua2waGkKX4ae21Rq6xN6Lo7xAeIN4CdR2qM5EMjDO0Yboyx/FS8N50c+1xfLgNDzi34/9MSpEDgL+KeZPYGXUvGmcy7eD35HhJ5fjbH8VbzB9o+A16osi3b+vgo9L4uybE3oea9KbUeHnrvH+LkL55AfRPXUoVg/d4V43/z8N3Rs/o53bNbH6C8iaaABt4jE4yu8QdxetXVMBufcUjP7MTAFOAcYBWBmHwPTnHOP+VxV+Ga2fqFHLC2itH3tcxtVVcuDds7tMjPwBv9hrULP38RYT6z2aMLrWhtjebi9dRzrjCb8/jU19qoj59x821355mfAeAAzW4Z35f5vPldVn+PxXZS2XT6WZVdqC//cnRsrwBDfP3fOud+b2Qa8XPbL8fLvnZn9HbjGRc9HF5EUU0qJiMTjjdBzoupNlwOYWbQP/1EHgc65YufcaXhXhY8Fbsar//1o1aobNQgPkO5wzlkNjxOiheBzG3W1JfTcMcbyWO3RhPezU4zlnav0q6vwh4muPvuXE/uCT6zz/pxz7kS88z4IuAM4BHjWzA72ud1UHY/atj+slp+7aVHeG/Pnzjn3sHNuAN6A/lTgAWAg8KKZdUj4XohI3DTgFpF4PIiXK3p2bYOccLm0WmwKPe8dZVmNk+Y450qdc/9wzt2Id2UPvCogYWWh5yyqW4o36PuxjxhTLZyne7SZRfsbHS2/OJaPgRKgj5m1ibI8/IHiX3GsM5q3Qs8nx4i5qk1Ax1COeVW1nffvnXOvOueuAmbg5aBXrgRS03kPH9uCGKsPt9f3eMQSPk5J+blzzm12zj3vnPsF3s2jbZO1LRGJjwbcIuKbc24lXtWEHOA5M4s6OAqVcVvsY5XhvNRfVHn/ICBaLewfm1mrqu3svupbUqnt29Bzt6qdnXPr8HJf+5rZr6NdYTezfUOl7lLKOfclXvWW/QilTlSKaQj+87dx3sQ1hXgpCr+psq598T6o7ATm1TPmZcA/8PLPr6263MzamVmzSk1L8a5wj63SbwzetxZV3z/IzJpH2XRc5x2vksrHwHFmdk6VbZyDd1X4E3Z/k5NoC4HPgYlmNjRaBzM72szy/K7QzIbE+IYofGW7JMoyEUkx5XCLSFycczNC/8HfBLxtZv/Au6EsPLX7QLybv/zkjj4IXAP8ysx649VE7oV3xfKvwNlV+l8NnGRmRcAXoW0eEuq/id1VP8C7sa4cuNXMDg0txzl3S2j5pFCcvwFGmdkbePnRXfBuWuuHN+hf4WM/Em0i3uDw3tDALFyH+2y8QdswQuk4PlyHd5VzUqgG9RJ21+FuCUxyziViHy/E+6Aww8zODv3b8I7xSXi5/ytDfe/GG2zfF/pw9SVeNY9jgGfxapZXdjvQI3TeV+LVPT8Sr5rLKrwa2GGv4P1M/b/QjbXbgM3OuXucc87MRuOV7HsiVD/7I7zKJGcCW4GLknTjJ865nWZ2Fl797edCvzvv4g2K98b7mdsHL7XF70D5cWB76Od3Jd4x/3FoXcuIo6qNiCSPBtwiEjfn3G/M7C94N2qdgDd4aoZ3dTFcGu6R2GuoWM86Mzse+B3eQP14vIH6YLzZDqsOuO/FGzgfhXcltCleicJ7gdudc6sqrfvD0ODql6E4w1dYbwkt3xLa9ji88n9nh/p8A3yKN6mJ35vxEso594GZHY2XMnFi6PEeMBzvw8Awdud617aujaF1/Qqv0sdVeOX1lgK/c869lKCYV4Qmdfk/vMHrJLx60yvxBszrquzfT0L7dzreDYav41XxOIvqA+4ZePveF+8KfzmwOtR+p3MunJqEc+5FM7sa71uTK/G+jVkF3BNa/s/QB48bQus6HW+ymMeAm51zHyfieMTinHsv9OHyKrz9HBvan7V4KS83heLx6zq8yZqOwJtIaTve/l4L3Oecq1YuUERSzyqVZRURkYAzs0K8DwgHJntwKCIiiaEcbhGRgDGzJmZWrZJGKP3ip8AHGmyLiGQOpZSIiARPDvClmS3ByzHehZerPhgvf3liGmMTEZE4KaVERCRgzCwLuBMvd3svvNkiN+DNfjizhim+RUQkgDTgFhERERFJogaXUtK+fXvXo0ePdIeRdN9//z177LFHusMQdC6CROciOHQugkPnIjh0LoIjUedi2bJlG5xz+bX1a3AD7h49evDOO37K/2a2oqIiCgoK0h2GoHMRJDoXwaFzERw6F8GhcxEciToXZraq9l6qUiIiIiIiklQacIuIiIiIJJEG3CIiIiIiSaQBt4iIiIhIEmnALSIiIiKSRBpwi4iIiIgkkQbcIiIiIiJJpAG3iIiIiEgSacAtIiIiIpJEGnCLiIiIiCSRBtwiIiIiIkmkAbeIiIiISBKldMBtZnPMbJ2ZvV+pra2Z/c3MPg09twm1m5ndZWafmdl7ZnZEKmMVEREREUmEVF/hngsMqdJ2HfCKc25/4JXQa4BTgP1Dj3HAfSmKUUREREQkYVI64HbOvQZsrNI8DHgo9O+HgDMrtT/sPG8Brc2sc2oiFRERERFJjCDkcHd0zq0FCD13CLV3Bb6s1O9/oTYRERERkYxhzrnUbtCsB/Csc+7Q0OvNzrnWlZZvcs61MbPngFudc2+E2l8B/s85tyzKOsfhpZ3QsWPHIx9//PHk70gq7NgIJWugfAc0yYG8rpDTFoBt27bRokWLNAcooHMRJPGfi83AzmSF06ht29aUFi12pTsMQeciSHQuUiUbaF1jj0T9333CCScsc871ra1f03pvqf6+MbPOzrm1oZSRdaH2/wF7V+q3F/BVtBU452YDswH69u3rCgoKkhhuiqwohKXjoKxkd1tpHvSfDT1HUlRURIPYzwZA5yI44j8X9+H9aZFEKyoqp6CgWbrDEHQugkTnIlX+x+4M5ehS/X93EFJKFgGjQ/8eDSys1H5RqFrJAOC7cOpJo7B8SuRgG7zXy6ekJx4RERERqZOUXuE2s8eAAqC9mf0PuAmYCTxpZhcDq4FzQ92fB4YCnwElwNhUxpp2JavjaxcRERGRQErpgNs5d36MRYOi9HXAxORGFGB53aBkVfT2ulpR6F0hL1ntraf3dOg5su7rExEREZFaBSGlRKLpPR2y8iLbsvK89roI54SXrAKc97x0nNcuIiIiIkmjAXdQ9Rzp3SCZ1x0w7zl0w2SdKCdcREREJC2CUKVEYuk5MnEpH8oJFxGfilYWMW/5PNaXrCc/L59RvUdR0KMg3WFJDXTORIJNA+7GIhk54SLS4BStLOKepfdQWrYDgHUl67ln6T0AGsAFlM6ZSPAppaSxSHROuIg0SPOWz6sYuIWVlu1g3vJ5aYpIaqNzJhJ8GnA3FonOCReRBml9yfq42iX9dM5Egk8pJY1JInPCRaRBys/LZ12UgVp+Xn4aohE/dM5Egk9XuEVEpMKo3qPIzcqJaMvNymFU71Fpikhqo3MmEny6wi0iIhXCN9mp4kXm0DkTCT4NuEVEAipdpd4KehRk3GCtsZfFy8RzJtKYaMAtIhJAKvXmn46ViASdcrhFRAJIpd7807ESkaDTgFtEJIBU6s0/HSsRCToNuINiRSEs6AGPNvGeVxSmOyIRSaNYJd1U6q06HSsRCToNuINgRSEsHReaet15z0vHadAt0oip1Jt/OlYiEnS6aTIIlk+BspLItrISr10T1Yg0Sir15p+OlYgEnQbcQVCyOr52EWkUEl3qLV2l81KxXZXFE5Eg04A7CPK6hdJJorSLiCRAukrnqWSfiIhyuIOh93TIyotsy8rz2kVEEiBdpfNUsk9ERAPuYOg5EvrPhrzugHnP/Wcrf1tEEiZdpfNUsk9ERCklwdFzpAbYfq0o9G4oLVntpd30np7YY5fs9YukQX5ePuuiDHKTXTovXdsFTfcuIsGhK9ySWZJdQlElGqWBSlfpvHRtN5w7vq5kPY7dueNFK4uSul0RkWg04JbMUlMJxUxYv0iaFPQoYFL/SXTIy8eADnn5TOo/KelXfNO1XeWOi0iQKKVEMkuySyiqRKOkSDrSHdJVOi8d21XuuCilSIJEV7gls8QqlZioEorJXr8ISndIBU333rjpd0yCRgNuySzJLqGoEo2SAkp3SD5N99646XdMgkYpJZJZwtVCklVFJNnrF0HpDqmg6d4bN/2OSdBowC2ZJ9klFFWiUZIsnaXy6ioT82HTkTueicepIcrE3zFp2JRSIiKSYpmW7qB8WH90nIIj037HpOHTgFtEJMXSVSqvrpQP64+OU3Bk2u+YNHxKKRERSYN0leirC+XD+qPjFCyZ9DsmDZ+ucIuISI1a5rSMq72xUilCEYlFA24REZEEUN6wiMSilBIREanR1h1b42pvrFSKUERi0YBbRCTDJbsUnUqs+ZeKvGGVHhTJPEopERHJYKkoRde3S9+42iV5VHpQJDNpwC0iksFSUYruna/eiatdkkelB0Uyk1JKJPlWFGqqdJEkqW8pOj/pCSp3Fxw6FyKZSVe4JblWFMLScVCyCnDe89JxXruI1Ft9StH5TU9Qubvg0LkQyUwacEtyLZ8CZSWRbWUlXruI1Ft9StH5TU9Qubvg0LkQyUxKKZHkKlkdX7uIxKU+pej8pic0pHJ3mVbhI1q8k/pPyqh9EBENuCXZ8rqF0kmitItIQtS1FF085f4awjTZ4RSa8FX9cAoNEMh9ixXvpP6TeGDYA2mOTkTioZQSSa7e0yErL7ItK89rF5G0amzpCZlW4SPT4hWR2HSFW5IrXI1EVUpEAqchpYr4kWkVPjItXhGJTQNuSb6eIzXAFgmohpAq4lemzZiZzngzLdddJOiUUiIiIo1CpqXQpCtezWYpkngacIuISKNQ0KOASf0n0SEvHwM65OUzqf+kwF65TVe8yh0XSTyllIiISKORaSk06YhXueMiiacr3CIiIlJBs1mKJJ4G3CIiIlIh03LdRTKBUkpERESkQmMrFymSChpwi4hInah0XMOVabnu0rhk4t8eDbhFRCRumTZNuog0DJn6t0c53CIiEjeVjhORdMjUvz0acEtirSiEBT3g0Sbe84rCdEckIkmg0nEikg6Z+rdHA25JnBWFsHQclKwCnPe8dJwG3SINkErHiUg6ZOrfHg24JXGWT4Gyksi2shKvXUQaFJWOE5F0yNS/PbppUhKnZHV87SKSsVQ6TkTSIVP/9mjAnWgrCr0ruiWrIa8b9J4OPUemO6rUyOsWSieJ0p5IjfkYiwSISseJSDpk4t8epZQkUmPPYe49HbLyItuy8rz2RGnsx1hEREQyjgbcidTYc5h7joT+syGvO2Dec//Zib363NiPsYiIiGScwKSUmNmVwM8BB/wHGAt0Bh4H2gL/AkY553bEXEm6KYfZG1wnM71Dx1hEREQyTCCucJtZV+ByoK9z7lAgCzgPmAXc4ZzbH9gEXJy+KH2Ilauc6BzmxkzHWERERDJMIAbcIU2B5mbWFMgD1gInAk+Flj8EnJmm2PxJRQ5zY6djLCIiIhnGnHPpjgEAM5sMTAd+AF4CJgNvOef2Cy3fG1gcugJe9b3jgHEAHTt2PPLxxx9PWdzV7NgIJWugfAc0yYG8rpDTNuGb2bZtGy1atEj4ejNCio6xX436XARM/OdiPZBTay+J37ZtoF+LYNC5CA6di1TZAdQ8EU6i/u8+4YQTljnn+tbWLxA53GbWBhgG9AQ2A38BTonSNeqnA+fcbGA2QN++fV1BQUFyAg2CUEm8ovLLKNh8t0riBUBRUREN+mcug8R/Lu4D9kpSNI1bUVE5BQVB+hK18dK5SL+ilUXMWz6Po8uupfi7WRlRNzqzbQDOrbFHqv/vDsSAG/gJsMI5tx7AzOYDxwCtzaypc24X3v+KX6UxxvQLl8QrK4Fm7C6JBxp0i4iIBFDRyiLuWXoPpWU7IBfWlaznnqX3AGjQ3YgE5SPvamCAmeWZmQGDgA+AJcA5oT6jgYVpii8YVBJPREQko8xbPs8bbFdSWraDecvnpSkiSYdAXOF2zv3TzJ7CK/23C/g3XorIc8DjZnZLqO2B9EUZACqJJyJpEv5KPJOmUhYJgvUl6+Nql4YpEANuAOfcTcBNVZq/APqnIZxgStXU6SIilUR8JY6+EheJR35ePuuiDK7z82q+qU8alqCklIgfKoknImmgr8RF6m5U71HkZkVWQ8rNymFU71FpikjSITBXuMWH8I2Ry6dAOd7U6apSIiJJpq/EReou/C3QvOXzoAw6KCWrUdKAO9lCZfwoWe2lfmiALCIxBDVPWl+Ji9RPQY8CCnoUUFRUzs8LGvftaI2VUkqSKVzGr2QV4HaX8VtRmID1Uf/1iUhghPOk15Wsx7E7T7poZVG6Q9NX4iIi9aQBdzIluoyfygKKNFhBzpMu6FHApP6T6JCXj+F9JT6p/6RAXH0XEckEGnAnU8wyfqtgQQ94tIn37PcKtcoCijRYypMWEWm4fOVwm9kAYAgwAOgCNMebN/Nj4O/AAufcpmQFmbFilfHDqqeFQO253SoLKNJgBTlPWmUBRUTqp8Yr3GY22sz+A/wDuALIAz4F/glsAo4C/gysMbO5ZtYzyfFmlmhl/DDARTb5TQtRWUCRBivIedJBTncREckEMa9wm9lyoAPwMHAR8K5zzkXp1wo4DRgJ/NfMxjrnnkhSvJmlchm/cJWSqFe88ZcWorKAIg1W5dJhQatSonQXEZH6qSml5EHgfufc9ppW4Jz7DigECs2sN9ApgfFlvp4jIwfEC3rULy0kvL6iIihYmYAAGzmVbZQACZcOC7vv7fu48607KXPlZFkTTt73ZCb0m5DyuIKW7uK3fGJQyyyKSOMTM6XEOXdnbYPtKO9Z7px7sf5hNWBKCwmORJdtFEmg+96+j+c/W0yZKwegzJXz/GeLue/t+1IeS5DSXfyWTwxymUURaXxUpSTVeo6E/rO9dBDMe+4/W1dV00FlFiXAXvw8+rWLWO3JFKSygH7zyZV3LiJBUmuVEjM7ExgGHAy0DTVvBD4AFjrnFiQvvAaqapqJpIfKLEqAha9s+21PpFipGEFIx/CbT668c2nslFIVLDGvcJtZGzN7A5gPnIBXBvAtvAolG4ACYL6Z/cPM2qQgVpHEipU3rzKLEgBZFv3Pc6z2RAl6KkasvPGq7X77iTREQf89boxq+st9O9ANON4518M5d6pzbpRz7sLQv3sCA/Hqct+WimBFEkr59BJgJ+97clztiRL0VAy/+eRByjsXSbWg/x43RjWllJwBXOqcez1WB+fcG2Z2LXAvcHGigxNJqmhlG1WlRAIiXI3kxc9fTGmVkqCnYvgtnxjkMosiyRb03+PGqKYBdy7e5Da12Qzk1NpLgilaWTxI/iA0keX46rMu5dNLgE3oN8HXADuRuZqxSgC2zGnJxQsvDsTg1W8+eVDyzkVSLWilPKXmlJJiYIqZtYzVIbTsV3gzUUqmiVYW762x8M+fJbdUXiLL8am0nzRyic7VjJaK0dSy+GHXD8oHFckQSqkKnpoG3FfgVSZZZWbzzOxaMxtnZr8I/fthYGWoz1UpiFUSLVpZPLcTyiPzvhJeKi+R5fhU2k8auUTnakYrAZiXncfO8l0J24aIJFeQSnmKJ2ZKiXPug9DMkf8HnA5cAFh4Md5g+2Hgd865r5IcZ+OU7FkQ4yl/l8hSeYksx6fSftLIxcrJXFeyvs4pIFVTMc547Iy4ti0i6aeUqmCpsb6Uc26tc+5K59x+wB5AV2AvoIVzbt/QMg22kyEVqRLxlL9LZKm8RJbjU2k/aeRi5WQaJCwFRCX2RETqx3dBV+fc9tAA/Cvn3A/JDEpITapEtLJ4lg1NqtwDm+hSeYksx6fSftLIRcvVNLyvISurTwqI8kFFROrHz0yTfYg90+Qi59y/kxdeI5aKVIlYZfGitSUylSWR5fhU2k8auWjl76JVJ4C6p4CoxJ6ISP3EHHCbWTPgQWAEsBP4HG+gbcCheHW6bzSzvwBjnHPbkx9uI5LXLZROEqU9kWKVxUv2gDWR5fhU2k8aET/Trl+88OKElwRTPqiISN3VlFIyHTgZGAO0cs4d4pz7sXPuOOfcIUBrYDQwONRXEkmpEiJShd8SgEoBEREJlpoG3BcAv3TOzXPOlVZd6Jwrdc49glfF5IJkBdho9RwJ/WdDXnfAvOf+s3UlV6QR81sCUCXBRESCpaYc7lbACh/rWBHqK4mmVAkRqSSe6ZqVAiIiEhw1XeH+NzDJzLJidTCzJsDEUF8REUkilecTEclMNV3hvhZ4CfjAzJ4A/gtswqs21RY4BO+Gyr3xcr1FRCSJRvUexT1L74lIK1FutohI8NU00+QbZjYAmAb8EmhWpUsp8ALwU+fc8uSFKCIioPJ8IiKZqsY63M6594DhZtYU2BfvyrbhlQf83Dm3M/khiohImHKz6ydWWUWJpOMkkli1TnwD4JzbBXyc5FhERESSJlxWMZySEy6rCGgwWYmOk0ji+Z7aPRYza29mAxMRjIiISLL4LavY2Ok4iSSeryvctTgeeBKIWc1EREQk3eIpq9hQ+UkV0XESSbx6X+EWERHJBI29rKLfmUob+3ESSYaYV7jNbI7PdXRPUCwiIiJJ09jLKtaUKlL5KndjP04iyVBTSskY4DtgWy3raJ6waERERJKksZdV9Jsq0tiPk0gy1DTgXg285JwbV9MKzOwc4ImERiUiIpIEjbmsYn5ePuuiDLqjpYo05uMkkgw1DbjfAfr6WIdLUCwiIiKSJJmWKrJlSy7r1rVh586Gc7tZq1bw4YfpjqIx6AjUfKBbtWrFhzFORtOmTWnWrBn5+fk0a1Z13se6qWnAvQi40Mc6PgB+k5BoREREJCkyKVVky5ZcvvmmA127dqZ58xzMLN0hJcTWrdCyZbqjaAx2AB1q7LF161ZaRjl1YG8+AAAgAElEQVQZzjl27drFtm3bWL16NR07dqRVq1b1jqimqd0fBh6ubQXOuQ/xpn+XdFlRCMunQMlqyOsGvadDz5HpjkpERAImU1JF1q1rQ9euncnLy013KNLImBnZ2dm0adOG3Nxcvv766+QOuCVDrCiEpeOgrMR7XbLKew0adIuISEbaubMJzZvnpDsMaeSaN29OaWlpQtYVd2KUmTUxs1fNbP+ERCD1s3zK7sF2WFmJ1y4iIpKhGkoaiWSuRP4M1uVOBAMKAGUhBUHJ6vjaRURERCSlGs6tv41VXrf42qVOCguhRw9o0sR7LixMd0QiIiKSKTTgznS9p0NWXmRbVp7XLglRWAjjxsGqVeCc9zxunAbdIiISv+LipYwYMZYuXQ4iJ6cD7drtw+DBw3nooccoKytLaSzff/89o0aNp0OH/TFrwxVX/Cqu95u1YerUmUmKrmGpy02T5XhVSb5KcCxSF+EbI1WlJGmmTIGSKmnyJSVe+0gdZhER8emPf7yP66+fwoknDmTWrJvo3n1vNm36jpdeepUJE66mdetWDBs2NIXx/JnHHnuaOXPuoVevfencuWPKtt3YxD3gds45VAYwWHqO1AA7iVbHSIeP1S4iIlLVa6+9yfXXT2HSpF9w112zIpYNGzaUq66ayPfff1+vbZSWlpKb67+U4ocffkKXLp246KLz6rVdqV29U0rMrJ2ZDUxEMCJB1C1GOnysdhERkapmzryTNm3a8NvfRr9mue++PTn88ENZv34D48dfQa9efcnL68Leex/CBRf8nDVrIhMLpk6diVkb3n//A04++WxatNiLESPGViyfP/8ZBgwYTF5eF1q37s65545h9eovK5abtWHu3Ef58ss1mLXBrA1FRW8wd+6jmLVh5crVUbcndZOIHO4CYEkC1iMSSNOnQ16VNPm8PK9dREQyQOFfoMdh0KSt91z4l5RuvqysjKKiNznxxBNqnSp848ZNNGvWjFtvvZEXXvgLv/vdb/j00y849tghbN++vVr/YcNGcvzxx7Bo0aNceeWlANx//xzOPvsiDj74AJ56ai5/+tMdvP/+hxx//Gls3boVgOLilzj55EF06tSR4uKXKC5+iSOOODzxOy+AJr4RqVU4T3vKFC+NpFs3b7Ct/G0RkQxQ+BcYNxlKfvBer/qf9xpg5LkpCWHDhm/54Ycf6NZt71r7HnDA/vzhD7tvRCwrK+PYY4+iW7fDWLz4ZYYPPy2i/+WXj2fy5EsqXm/bto1rr53K2LEjmTPnnor2o47qS69efXnggUe44ooJDBjQj/bt25Kbm8OAAf0SsJdSk5gDbjOb43Md3RMUi0hgjRypAbZIpilaWcS85fNYX7Ke/Lx8RvUelRHTmkuCTfnN7sF2WMkPXnuKBtzxuu++B7j//gf5/POVEXndH3/8abW+w4efGvG6uPhttmzZysiR57Jr166K9r326sKBB+7Pa6/9gyuumJC84CWqmq5wjwG+A7bVso7mCYtGREQkAYpWFnHP0nsoLdsBwLqS9dyz1Lvap0F3I7N6TXztSdCuXVuaN28ekUMdy913z+byy6/lqqsm8rvfnUibNq0pLy9nwIDBbN9efZrxzp07Rbxet249AD/5yZlR19+mTes67IHUV00D7tXAS865cTWtwMzOAZ5IaFQiIiL1MG/5vIrBdlhp2Q7mLZ+nAXdj062rl0YSrT1FmjZtSkHBsSxZUlRrJZHHH3+aQYOO5/bbb6loW7FiVcz+Vacfb9euLQBz597LIYccWK1/y5Ytaoy1WTMvth07In9/vv12Y43vk5rVdNPkO0BfH+twCYpFREQkIdaXrI+rXRqw6TdCXpUv4/Oae+0pdN11V7Bx40auuSb6dlesWMV7771PSckPZGdHXg998EH/M60dc0x/WrZsyWeffUHfvj+q9jjggP1rfH/37l6e+fvvf1jRtmvXLl56SfUx6qOmK9yLgAt9rOMD4DeJCUdERKT+8vPyWRdlcJ2fl5+GaCStwnnaU37jpZF06+oNtlOcvz1w4LHMmDGd66+fwocffsKYMefTrdtebNq0mVdeeY0//3kejz76/xgyZBCzZv2BGTNup3//I3n11dd46qlFvrez55578rvfTWPixGtYv34Dp5wymFat9mTNmq/4+9//QUHBsVxwQex979fvCPbdtyfXXHMj5eXl5ObmcO+9D1BaWj2dRfyLOeB2zj0MPFzbCpxzH6KJcEREJEBG9R4VkcMNkJuVw6jeo9IYlaTNyHMDcYPkxIkTGDjwCO644z5++csb2bDhW1q2bEHfvj/iT3/6PaefPoSTTjqBzZu/44477mP79lKOP/4YXnzxafbZp4/v7YwfP5a99+7K7353N48++jQ7d+6ka9fODBx4DH36HFbje5s2bcrChYVMnHgNY8ZMpG3b1lxxxQSOOqov06bNqvG9Ept5E0c2HH379nXvvPNOusNIuqKiIgoKCtIdhqBzESTxn4v7gL2SFE3jVlRUTkFBIqZ6qEcMqlICBONcxOvDD7tw0EH7pjuMhNu6FVq2THcUjcEOoEONPbZu3UpLHyfjww8/5KCDDoq53MyWOedqTcGuqSxgM+dc9Qrrtajr+6SBWFEIy6dAyWrI6wa9pzeIaecLC1WHWyTTFPQoaJQDbBEJnpo+8q40syvNzFf9GDM7xswWAdckJjTJOCsKYek4KFkFOO956TivPYMVFsK4cbBqFTjnPY8b57WLiIiI1KamAfdEYDyw1sz+amZXmdkgMzvczA4wswFmdoGZ3WlmnwFFwFpgdgriliBaPgXKSiLbykq89gw2ZQqUVNmtkhKvXURERKQ2MQfczrmngUPwKpXkArcAfwP+jVeZ5E3gEWAY8BRwoHNuvHPum7oEYmatzewpM/vIzD40s6PNrK2Z/c3MPg09t6nLuiVFSlbH154hVscIP1Z7VYWF0KMHNGniPRcWRm+T6nScRESkIaipLCDOuTLgaeBpM8sB+gBdgGbAt8BHzrnap03y5w/AC865c0LbygOuB15xzs00s+uA64BrE7Q9SbS8bqF0kijtGaxbNy+NJFp7bcLpKOEr5KtWwdixYAbhOQXCKSqgvPDKoh07HScREclEvm9bds7tcM4tdc4tcM497pz7W6IG22a2JzAQeKDStjbjXT1/KNTtISD6PKUSDL2nQ1ZeZFtWnteewaZPh7wqu5WX57XXJlo6ys6duwfbYUpRqU6pPCIi0lAEoiygmfXBy/3+AOgNLAMmA2ucc60r9dvknKuWVmJm44BxAB07djzy8ccfT0nc6bRt2zZatKh5eta02LERStZA+Q5okgN5XSGnbbqjqreNG2HNGm+gnJMDXbtC29Bu1XQuli2LbztHHlnPQBuQmo5drOMU/+/FZmBnPGGJT9u2NaVFi13pDkPIzHPRqlVP9ttvn3SHkXBlZUZWVvrHXQ2fUUsSB2VlZWRlZdW6ps8++4zvvvsu5vITTjjBV1lAnHNpf+BNIb8LOCr0+g/AzcDmKv021bauI4880jUGS5YsSXcIElLTueje3Tmvtkntj+7d6x7DI4947zfznh95xLkJE5zLyvLWnZXlvc4ksY5dTceptt+LaMfJr/q8tzHS36jgyMRz8cEHH6Q7hKTYsmVLukOQEL/norafReAd52OsG5RK+P8D/uec+2fo9VPAEcA3ZtYZIPS8Lk3xidRJtHSU7GzvKnllflNUoolWtvCii+C++6CszOtTVua9vvTSum0jHeqTyhNNfco7qjSkiIjURyAG3M65r4EvzeyAUNMgvPSSRcDoUNtoYGEawhOps5EjYfZs6N7du1Gye3d48EGYMyeybfbsut8IGC3Xubw8et/ZGVS0M9qxS/Rx8psTrnxyERGpj0AMuEMuAwrN7D28aigzgJnAYDP7FBgcei2SUUaOhJUrvUHwypXe62htdeW3PCHsvuIdRNFKAKbiOPk5fvUtDRmNSh6KNC4LFixgyJAhdOjQgebNm9O9e3fOPPNMXnjhhYo+RUVFTJ06lfJYV02SrKioCDOjqKgo6duaO3cuZsbKlSuTvq0giGvAbWZNzOxQMzvezPZIZCDOuXedc32dc4c75850zm1yzn3rnBvknNs/9LwxkdsUaQj8lCcM83F/SFqkImUj1nHyc/zq895olKIi0rjcddddDB8+nH333ZcHHniA5557jhtuuAGAV199taJfUVER06ZNS9uAW5LH94DbzCYCXwPLgVeBA0LtC8zs8uSEJyK1iZbr3CTGb3a4jnXQpCJloz454YnOJ1eKikjjctttt3HmmWfyxz/+kdNPP50TTzyRX/ziFyxYsICZMxvml/fOOXZUrYHbiPkacJvZL/AqhywAfopXbyXsdeDsxIcmIn5Ey3V++GGYMGH3Fe2sLO/1vfemN9ZYkpGyUVV9csITnU+eiv0VkeDYuHEjnTp1irqsSegKydSpU5k2bRoA2dnZmBlmu4dbN910E0cccQStWrWiffv2nHjiibz11lsR6wqnhCxatIhJkybRvn178vPzufDCC9m8eXNE3/Xr13PBBRew55570rp1ay666KJqfQBeeuklhg4dSufOncnLy+PQQw/l9ttvp6xKjmKPHj248MILmTNnDgceeCA5OTk899xzAHzxxReceuqp5OXlkZ+fz+TJkyktLY3zKGY2v1e4rwJud86NA/5aZdlHhK52i0h6RMt1vvde2LXLS1nYtSs1g+265iUnOmUjlvrkhPt9r59jkKr9FRFPuu+Z6N+/Pw899BB/+MMf+OSTT6L2+fnPf87FF18MwBtvvEFxcTHFxcUVy9esWcOVV17JggULmDt3Lh06dGDgwIG899571dY1efJkzIxHH32UG2+8kaeffprJkydH9DnrrLN49tlnmTFjBk888QRNmzblsssuq7auL774gkGDBjFnzhyee+45Ro8ezdSpU5kS5Su5JUuW8Pvf/56bbrqJF154gcMPP5wdO3YwePBg/v3vf/PHP/6RuXPnsmLFCm655Za4jmHG81M7ENgOnBj6dxZQDhwRel0AbPeznlQ8VIdbUk3nwvPII87l5UXWzM7L81evuj7vrSzd58LvfiRqf4Ms3edCdsvEc5HIOtxB+H37+OOP3WGHHeYAB7h27dq58847z7344osR/W666SYHuJ07d9a4vl27drmdO3e6Xr16ucsvv7yifcmSJQ5wF110UUT/iRMnutzcXFdeXu6cc+6ll15ygHvsscci+g0ZMsQBMX9mysvL3c6dO90tt9ziWrdu7crKyiqWde/e3TVv3tytXbs24j2zZ892gCsuLq5oKysrcwcffLAD3IoVK2rc12QJah3uDUCPGMsOANbEPdIXkQalPnnJiU7ZSBe/x6Ch7K9IJgjCPRO9evXi3//+N4sXL2bKlCn06dOHv/71r5x88sm+r/S+/PLLnHDCCbRr146mTZuSnZ3NJ598wscff1yt76mnnhrx+rDDDqO0tJRvvvkGgOLiYrKysjj77MiM4PPOO6/autauXcv48ePp3r07OTk5ZGdnc8MNN7B582bWrYucHmXAgAHVUmeKi4vZe++9GTBgQEVbkyZNGDFihK/9bij8DrifAW40s8rzrDozaw9ciZfbLSIpkOivRhO1vvrmJSeyBGAsyf5aOZ5jkIr9FZHg3DORlZXFscceyy233MLLL7/MF198wWGHHca0adPYtGlTje/917/+xdChQ2nRogUPPPAAb731Fm+//Ta9e/dm+/bt1fq3bds24nVubi5ARd+1a9fSpk0bsrOzI/p17Ngx4nV5eTlnnHEGzz77LDfccAOvvvoqb7/9dkU6SdVtd+7cuVosa9eurbbeaNtq6GqeaH63G4ATgfeBf+J9JXIXcCDe7I+/SUp0IhIhXE4ufLUmXE4O6jZgS+T6unXz3h+tPQgSfeyiadsWvv02eruIpEdQ/zZ16dKFn//850yePJlPP/2U/v37x+z79NNP07RpU+bPnx8xSN60aROtW7eOe9udO3dm06ZN7Ny5M2J94SvgYZ9//jnvvPMO8+bN48ILL6xof+aZZ6Kut/JNnpW39d///rdae9VtNXS+rnA7574F+gK3AtnA53iD9XuAo51z3yUtQhGpkOivRhO5vkSXzku0IHytLCKpF4S/TV9++WXU9o8++gigIg0jfCX6hx9+iOhXUlJCVlZWxID21VdfZXUdL9MfffTRlJWV8fTTT0e0P/7449W2C0QMynfu3ElhHF8PHn300Xz55ZcRFVXKy8t58skn6xJ6xqr1CreZZQGHAl85524Gbk56VCISVaK/Gk3k+sJXiadM8d7frZv3H1pQUiVS8bXyxhhTc8VqF5HkC8LfpkMPPZQTTjiBIUOGcPDBB7Nlyxaef/557r//fkaMGEG30OX2gw8+GIDbb7+dU045haysLPr27cuQIUO48847GTNmDGPHjuWTTz7h5ptvpmvXrnWKZ/DgwRx33HGMHz+eDRs2sP/++/PEE0/w/vvvR/Q76KCD6N69O1OmTCErK4vs7GzuuOOOuLY1evRoZs6cyVlnncWMGTPo0KED999/P1u2bKlT7JnKzxVuB7wD/CjJsYhklHA+8LJlqSszVd9yclVzmGOlOqTjq1a/+dVBLj2ocn8iwZTueyZmzZpFeXk5M2bM4KSTTuKnP/0pxcXFzJw5k3nz5lX0O+2007j00ku59957Ofroo+nXrx8AJ598MnfddRdvvvkmp512GnPmzOHhhx9mv/32q3NM8+fPZ+jQofzqV7/ipz/9Kbt27eKee+6J6JOTk8OCBQvo1KkTF110ERMnTmTgwIFcd911vreTk5PD3/72N/r06cOll17K6NGj6dmzZ8VMm42Gn1ImwBfAcD990/1QWUBJhcplpm67bUnKykxNmBBZ2ir8mDAhvpjDj+xs53JyElMuKxVlAWvrV9PvRX2OnV9BKD8WFPobFRyZeC4SWRYwSPyWopPkC2pZwD8BV5hZTrIG/iKZJF35wM8/H197ZdFi3rkTWrZMTHm6+hwTv++tzzbqc+z8Urk/ERGJxm+VkpbAvsAXZvYCsBYv1STMOeduSnRwIkFV33zgwsK65RPWZ7ux+mzcCBs21P7+uq6/PrFVbU/GNlat8lJTEpXbOXKkBtgiIhLJ74D7+kr//lmU5Q7QgFsajfqUmapPebr6bDfZpbHqUxLPb2zJ2H+z3e3JKBUoIiLityxgk1oeWckOVCRI6lNmqj5pEfXZbhBKY8XiN7ZE77+Zl2ldmUoFiohIovnN4RaRSirn6kJ8ubr1SYuoT45wsvOL61MSz29sid7/qoPtsFTPQCciIg2b35QSAMzsNOB4oC3wLfB359xzyQhMJOjCubpFRV6ZKb/qm9pRnxzhZOYXp2q/Ern/PXoEcwY6ERFpWHxd4Tazlmb2d2ARMBkYClwBLDKzIjNrkcQYRRqUIKd21MfQofG1B0FDPRciIhIsflNKZgBHAKOA5s65zkBz4KJQ+4zkhCfS8DTU0nGpKLuXaA31XIiISLD4HXCfDdzgnCt0zpUBOOfKnHOFwK9Dy0UkimgzIyZ61rO6zr6YSKmYOj2WdMz6KSIi4pffHO52wAcxln0QWi4iVdSnBGCQtuFHfcoC1kd99j8ox05ERBo2v1e4VwCnxVg2NLRcRKpIxYyU6Zr1MihSMcOliEhdmVnFY88994x4HX706NEj3WFGtWvXLqZOncprr72W7lAynt8r3H8Cbg/dHFmIN9NkJ+A84OfAVckJTySzpSLNIp2pHJXVpyxgfaRihksRkboqLi6u+Pf333/PhRdeSO/evZk6dWpFe25ubhoiq92uXbuYNm0aTZs2ZeDAgekOJ6P5GnA75+4ws3zgSmBMqNmAUmCmc+4PyQlPJLMlY3bHqtPC15TKkcgpy2uT7Jksk7HddMUsIo3HgAEDKv69detWcnNzad++fUR7IpSWlgZ24O5HpsdfG98T3zjnrge64KWWXAScCnRxzunLV5EYEl12LpxzvGqVN2nLqlWwZQvk5ET2y86GrVsj+40bl9ybCdNVFrChzr4pIo1PcXExw4cPZ6+99qJ58+YceOCB3HTTTZSWlkb0GzBgAD/5yU+YP38+vXv3Jjc3lzlz5gDw9ddfM2LECFq0aEHbtm0ZN24cTz31FGbGW2+9FbGeJ554gv79+5OXl0ebNm0477zzWLNmDQDbt2+nefPmAPz617+uSH+ZOXNmjfvw8MMP06tXL5o1a0bv3r1ZvHgxAwYMYMiQIRV9XnjhBcyMZ555hjFjxtCuXTu6h2eSA5555hn69+9P8+bNadOmDWeffTaff/55xHY6derEJZdcEtG2ffv2ajFed911NG3alP/85z8MHDiQ5s2b07VrV2bNmoWLNftZEsQ106RzbpNzbnGoWsli59ymZAUm0hAkuuxctJzjnTuhZcvIbey5J+zYEdkv2bnJ6SoLWJ9ZP1UWUKRxKPxPIT3u7EGTaU3ocWcPCv8TzFJGK1eupF+/ftx///0sXryYiRMncu+99zJ+/Phqfd9//32uueYarrrqKl544QV+/OMf45zjjDPO4OWXX+a2227j0UcfZefOnVx99dXV3n/nnXdy/vnn86Mf/Yinn36ae++9l2XLlnHCCSdQUlJCbm4uf//73wEYP348xcXFFBcXc9FFF8WM/9lnn2X06NH07t2b+fPnc8UVVzBhwgRWxpgd7pJLLqFZs2Y89thjzJ49G4CFCxcybNgw2rdvz5NPPsndd9/NsmXLOO6441i3bl0djio45xg2bBinnnoqCxcu5Oyzz2b69OnMmjWrTuurC18pJWZ2LbCXc+6yKMvuAr50zv0u0cGJNAR+Z0asmioSLQUkVm7xxo2wYcPu101ifJROZm5yQ8+H9nN+RCR4Cv9TyLhnxlGy07taseq7VYx7xitHNPKwYP0Sn3/++RX/ds5x3HHH0bx5cy655BLuvvtuWrZsWbF8/fr1LFmyhIMOOqiibdGiRbz99tssXLiQM844A4AhQ4Zw0kknsbrSH+PNmzczZcoULrnkEu69996K9iOPPJKDDz6Yhx9+mEsuuYT+/fsDsNdee/lKgbnxxhs54ogj+Mtf/lLRdsABB3DsscdG7T9w4EDuv//+iLYpU6Zw0EEH8eyzz9Ik9J9Zv379OPjgg7nzzjuZMSP+qV/Ky8u5/PLLueKKKwA46aSTWLduHbNmzeKyyy5jjz32iHud8fJ7hXss8F6MZe+GlotIHUVLFYmWAhIrt7hqe6xSfMks0ec3tkSrfOwgvvQZv8fdbz8RCZ4pr0ypGGyHlewsYcorwcuI3bRpE1dffTX77LMPubm5ZGdn84tf/IKysrJqKRUHHHBAxGAb4K233iI3N5fTTz89ov2cc86JeP36669TUlLCyJEj2bVrV8Vjn332YZ999qlTVZLS0lLefffdats65phj6Ny5c9T3DB8+POL1xo0b+e9//8v5559fMdgO72u/fv0qrrjXxYgRIyJen3322WzevJkPP/ywzuuMh98Bdzfg0xjLvgC6x1gmIj74LU8X5JzjdMWWirKAKh8okrlWfxf9a7ZY7el04YUX8uCDD3LllVfy8ssv8/bbb/P73/8e8PKTK4s2iF27di35+fmYWUR7x44dI16HUzOOO+44srOzIx6ffvop30a7E78WX3/9Nc45OnToUG1Z1e3H2oeNobJW0fatU6dOFcvromoM4TjDOevJ5rcsYAnQNcayvfCqlYhIHflNxwinMNSW2pCOEn1+Y0u0VJQFbOjpMiINWbdW3Vj1XfVyRN1aBasc0datW1m8eDG//e1vueyy3Rm8b7/9dtT+VQfV4A1U169fj3MuYvk333wT0a9dO2++wkcffZT999+/2nr23HPPuOPv2LEjZhY1z/qbb76JOuiuug9tQ1/Dfv3119X6fv311xVxAzRr1owdVW5WqumDwjfffEOXLl0qXofj7No11vA2sfxe4X4duMbMIuq1hF5fHVouInUUTzqGn2nh41lfIqeFT/SU9X7E2tdwWcSa9svvcUpXuoyI1N/0QdPJy478+i0vO4/pgwLw1WAlJSUlOOfIzs6uaHPO8dBDD/lex4ABAygtLeWZZ56JaK+cUw1UVOv44osv6Nu3b7VHr169AMjJycHM+OGHH2rddrNmzejTpw9PPfVURPs//vEP1q5d6yv+tm3bcuihh/Lkk09GVBD59NNPeeeddzj++OMr2rp37877778f8f7nnnsu5rqffPLJiNdPP/00rVu3rpaWkyx+r3BPBf4BfGJmjwBr8K54X4g3rfuYZAQn0lhMnx45xTjULx3D7/oawtTmQ4fCffdVb//uu931yWPtl9/jlOjzIyKpE74xcsorU1j93Wq6terG9EHTA3fDZMeOHenTpw8zZ86kffv2tG7dmtmzZ7Oh8h3xtTj99NPp168fY8eOZcaMGfTo0YPHH3+cjz/+GKAiL7pt27bMnDmTq6++mq+++oqTTz6Zli1bsmbNGpYsWcIpp5zCOeecQ5MmTTjggANYuHAhJ554Iq1atWKvvfaiU6dOUbf/m9/8htNPP51zzz2Xn/3sZ3z99ddMmzaNDh06RORk1+SWW25h+PDhDBs2jPHjx7N582Z+/etfk5+fz+TJkyv6nXfeeVx66aVce+21nHTSSfzrX/+K+eGkSZMm3HXXXezYsYM+ffrw3HPP8cQTTzBz5syU3DAJeJ+e/DyA/sBrwC6gPPRcBPT1u45UPI488kjXGCxZsiTdIUhIos7FI4841727c2be8yOPJH993bs7590GGPno3r1+206lyvtw221Lou5PTfvl97gn+vw0dPobFRyZeC4++OCDdIeQFFu2bHHdu3d3I0eOjLr8008/dYMHD3Z77LGH69Chg5s8ebKbP3++A1xxcXFFv6OOOsoNGjQo6jrWrl3rzjnnHLfHHnu41q1bu7Fjx7rZs2c7wH300fKfQDQAACAASURBVEcRfRcsWOAGDhzoWrRo4Zo3b+72228/d/HFF0f0W7Jkievdu7fLyclxgLv11ltr3Me5c+e6/fbbz+Xk5LhDDz3UPfPMM+7AAw905513XkWfxYsXO8C9/vrrUdexaNEi169fP5ebm+tatWrlzjrrLPfZZ59F9Nm1a5e74YYb3N577+3y8vLc0KFD3UcffVQtxmuvvdZlZWW5//znP+7HP/6xa9asmevcubO7/vrrXXl5eY374lztP4vAO87H+NTvFW6cc0uBgWbWHGgDbHLO1f4dg4j44rd8YCIlOjc5HaXz4ol11arqs2+KiKRSrJrUAPvttx8vvfRStXZXZYKWqhPYVNapU6dqKSQXX3wxrVq1Yt99941oHzZsGMOGDasx3oKCAt59990a+1Q2evRoRo8eXfH6iy++4LPPPuNnP/tZRduQIUNqnHTm9NNPr1ZppaqsrCxuvvlmbr755oj2WOs99NBDI6qvbN26NWoefLL4HnCHhQbZP5hZezPb5ZzbmYS4RKQe/KaKJHJq83Slp8Tah2jMIssHjh3rtYXvu4kVc0NIvRGRxuHPf/4z27dv58ADD6S0tJTnn3+eBx98kBtvvJGmTeMe9sXlu+++4/rrr2fQoEG0a9eOzz77jFmzZtG6dWvGjBmT1G0HXcyEGjPra2YTo7RfaGbrgG+ATWYWfwVyEUmqdJQZTFfpvGj7kJ1dfbp7My+xpLKdO/3NyKmygCKSKfLy8pg9ezbDhw/nrLPO4tVXX+W2227jpptuSvq2s7Oz+d///sfEiRMZPHgw11xzDYcccgivv/46+fn5Sd9+kNX0UedqvBsi/xhuMLN+wFzga+BO4CDgWjP73Dn3QBLjFJE4JLrMYCK3mWiV9wG86dnDHxgq75ffq+CgsoAikrkuuOACLrjggrRsOy8vj4ULF6Zl27HMnDmTmTNnpjuMGssC9gP+WqVtPN4NkwXOuaudc0OBvwA/q/pmkYYuXE5v2bL6l9NLtESXGUz0NlOh6n51j2N6LpUFFBGRRKppwN0J+KRK2xDgn865zyq1PQYckujARIKsPtOJp8LQofG1Z+o2wf+58Jt6EqssYFBn+BQRkeCracBdClRUXzezvYEuQHGVft8CzRIfmkhwBT2n9/nn42vP1G2C/3MxciTMnu1d6Tbznh98EObMiWybPbv6Vf5o743WT0REJJqaBtyfASdUej0UcMDLVfrtBVSfx1OkAUtGTq/fGR/99EtHznG6jkk82/WbPhNtu+mYRVNERBqGmm6avB+YbWZZeBVJrgFWAUuq9BsKfJCc8ESCKZHl9MB/2bl0lPvzq23b3TM7Vm2vi1Tsa7Rt+C0VKCIi4ldNV7jnAncDk4BZwFbg/Mp1t82sAzAC+FsSYxQJnETn9PpNi0hHub90ScW+RtuG31KBIiIifsUccIdmrLwKaA3kO+f2dc79s0q3jUBX4K4kxigSOJVzeqH+Ob1+0yLiKfeX6pzjjRvja69NXfYV4tvXeNJdVAJQRETqqqYr3AA457Y756J8UQzOuV3OuW8126Q0RuGc3iOPjD+nt2qOcKy0i/qUp0t1znGiS+fVZV/jPRfxxKYSgCKSCMXFxYwYMYIuXbqQk5NDu3btGDx4MA899BBlZWUpjaVHjx6NfgbIVKl1wC0iiVW5jJ1z3vOWLZlfni7RsaViX+tTKlBEJF5//OMfOfbYY9m4cSOzZs3i5ZdfZs6cOfTq1YsJEybw7LPPpjtESZKabpoUkSSIlTfcrh20aFHzjI+JnBky0RIdWyr2NdY2kr1dEWl8XnvtNa6//nomTZrEXXdFZuIOGzaMq666iu+//75e2ygtLSU3N7de65Dk0BVukRSLlQu8caO/FJDGVJ4uFfsabRuN6RiLSGrMnDmTNm3a8Nvf/jbq8n333ZfDDz+c9evXM378eHr16kVeXh577703F1xwAWvWrInoP3XqVMyM999/n5NPPpkWLVowYsSIiuXz589nwIAB5OXl0bp1a84991xW+7gZZcWKFYwcOZL8/Hxyc3Pp06cPf/1r5MTjn3zyCcOHD6dDhw40a9aMbt26ce6557Jr1y4Atm3bxmWXXUa3bt3Izc2lY8eO/OQnP+Gjjz6K97A1GLrCLZJi6SjZlwp+y/iJiKTcikJYPgVKVkNeN+g9HXqm7g9TWVkZRUVFnHrqqTRrVvNcgRs3bqRZs2bceuut5Ofn89VXX3H77bdz7LHH8tFHH1V7/7Bhw7j44ou59tpradLEu456//33M2HCBMaOHcuNN97I1q1bmTp1KscffzzvvfceLVu2jLrtL7/8kqOOOooOHTpwxx13kJ+fzxNPPMHZZ5/NggULOOOMMwA47bTTaN26Nffddx/t27dnzZo1PP/885SXlwNw5ZVXsmjRImbMmMH+++/Pt99+y5tvvsnmzZvreygzlgbcIik2fXrkwBQaRo5wTWX8NOAWkbRZUQhLx0FZ6A9UySrvNaRs0L1hwwZ++OGH/9/evcc5VV97H/8sh4sit0oLKjCD1KJH8UgFvFYERcBLER+rxzrHItWixSr6WAtKVUQBLSq1KiKtCFaUUmqV4w1FBdun2B6oRWnVQkW8VkDUkSqVy3r+2DuQCcnMnplcdpLv+/XKK7P3/iVZyY8MKztr1o/KCGdWDjjgAG6//fYd29u2beOYY46hsrKSJ598ktNPP73W+EsvvZTRo0fv2N60aRNjxoxhxIgRzJw5c8f+I444gh49enDvvfdy2WWXpX3s8ePH4+4sWbKEDh06ADB48GDefvttrr32WoYOHcqGDRtYtWoVjz766I4EHOCcc87Z8fPSpUuprq7m/PPP37EvNe5yE6mkxMz61XH5hpkdYmbN678nESnVZcILsbqliEi9VozbmWwnbPss2B9Td999N4ceeiitW7emWbNmOxL1119/fZexqYns0qVLqampobq6mq1bt+64dOnShQMPPJAXXngh4+M+9dRTnHzyybRr167WbQcPHsyKFSuoqamhQ4cOdO/enbFjx/Lzn/+cVatW7XI/ffv2ZdasWUyaNIlly5blvftKHEWt4V5MsMJkussS4C/ARjMr8nN0IvlRijXC2W4LmC9Rlo/PxTgRyZPPMnzqz7Q/Bzp06MAee+wRqYb6jjvuYNSoUQwcOJCHH36YP/3pT7z44osAbN68eZfx++yzT63tdevWATBw4ECaN29e6/LKK6/wYbolgZNue//99+9yuyuvvBKADz/8EDPjmWeeoU+fPlx11VX06NGD7t27c/fdd9d6DhdeeCEzZ86kb9++dOzYkcsvv5zPUr8GLSNRS0pOI1h1cgUwn2Cp904Eq0z+J3ANcATwIzP7yN1vyUGsIhJjxVgqE7XuPNvjRCSPWlUGZSTp9udJs2bN6N+/P88//3y9nUTmzp3LCSecwK233rpj35o1azKON7Na24lSkFmzZnHwwQfvMj5T/XbitsceeyxjxoxJe3zfffcFoHv37tx///24OytWrODOO+9k1KhRdOvWjZNOOonWrVszefJkJk+ezNq1a5k/fz5jx46lRYsW3HzzzRkfv5RFPcM9DHjK3U9z91+6+9Ph9TeBp4AB7n4xcDdwfp33JCIlqRhLZaIuH5/tcSKSR4dOhIqUhvsVrYL9eTR27Fg2bty442xxqjVr1vDyyy/z2Wef0bx57Srd++67L/LjHH300bRp04bVq1fTp0+fXS4HHHBAxtsOGTKEl19+mYMPPjjtbVM/KJgZvXr14rbbbgNg5cqVu9xnVVUVV1xxBYccckja4+UiasJ9OvCbDMfmE5wBhyD53q+pQYkUg1GjoFkzWL48uB41qtAR1a9Uyx0Sz2v58p3PK91zTd2XrlsMBPujjEv9dlh17CIxtF81HD4DWlUBFlwfPiOvXUoA+vXrx6RJk7jzzjs58cQTmTNnDr/73e9YsGABo0ePpmfPnqxZs4YhQ4awcOFCJk2axKJFi7j66quZO3du5Mdp27YtU6ZMYfLkyVx00UU8+uijLF68mDlz5jBy5EgefPDBjLedMGECn3zyCf369WP27NksWbKERx55hBtvvJHvfve7ALz88ssMGDCA6dOns2jRIhYuXMiFF15Is2bNOP744wE46qijmDx5Mo899hiLFy/m+uuvZ8WKFQwaNKhpL2IRi1pSUgF8FXgmzbH9w+MA/w4vIiVt1ChIKldj27ad29OmFSam+uS63KFQ5RTpHnfEiOAs+xdf1L3PLFjtM5XZziS7rnGp9eml2vJRpOjtV533BDudiy++mH79+jF16lR++MMfsmHDBtq0aUOfPn245557+OY3v8mgQYP4+OOPmTp1Kps3b+a4445j4cKFdO/ePfLjXHjhhXTt2pUpU6bw4IMPsmXLFjp37ky/fv3o1atXxttVVlaybNkyxo8fz9VXX8369evp0KEDPXv2ZPjw4QDsvffeVFZWctttt/HOO++w++67c8ghh/DYY4/Ru3dvIPhwMW/ePG666Sa2bt1K9+7dmTp1KpdeemnTXsBi5u71XoCHgI3AGUBFuK8C+Fa4/8Fw36XAn6PcZ64uvXv39nLw/PPPFzqEslZR4R6kYO633PL8jp8rKgodWWZVVTtjTr5UVRXH/Ud53OS5iHoxq3s70/5WrdwfeKB2LA88EOyvb1w50O+o+CjGufjb3/5W6BByoqamptAhSCjqXNT3bxFY5hHy06glJZcAfwV+DXxuZh8AnwPzgJXhcYBPgElN/xggEm+ZOhzFufNRrssdClVO0dT7d69dd57uTHa6cenq04uxjl1ERHIvUsLt7hvc/VhgCHADQT33DcBgd+/n7h+G42a7+/ycRSsSExUVDdufqhC11Llu25evtoCpr91eezXt/qqqardorKqKNi5TEl2KLR9FRKRpop7hBsCD7iQ3uPuo8DpdTbdIyUvUJkfdnyxRc7x2bXDWNFHrnOuke+LEoE1fsmy27Tv55Ibtb4x0r11NDbRoUXtc8+a77tstw2+71Phy/TqJiEj5aVDCDWBmHc2sMvWSi+BE4mraNPj+93ee0a6oCLaj/MFkoVrH5brc4YknGra/MdK9dlu2QJs2O89MV1XBfffBzJm1n+uXvhQtPpWFiIhItkVd2r2tmd1nZp8B7wNr0lyazMwqzOwlM3ss3N7PzP5oZqvM7Fdm1qK++ygKc4BuBK9+t3Bbis60abB1K/TuHVxH7U5SyNZxuSx3yMfzynRf6RZOS32uGzdGv8+mvE7F1nqx2OIVESlGUdsC3kXQoeRe4BVy1/pvNPAq0DbcvhmY6u5zzWw6waI6d2e6cVGYA4wEEmfp1obbADqDVhZKtXVcPp5XpsdIbeOXrh1hPuIrtpUmiy1eEZFiFbWkZDBwpbtf4u4zwj+OrHVpaiBm1gU4BfhFuG3A8QQL6wDMJljxsriNY2eynfBZuF/KQqnWCOfjeaV7jHQ9stOV6OQjvmJbabLY4hURKVbmmXpgJQ8yWw98290X5SwQs/nAZKAN8EPgPOBFd98/PN4VeNLde6a57UjC88SdOnXq3ZAVmfJueR3Heke/m02bNtG6desmhyNN15i52LgR3n03WISlRQvo3Lnp3TbiIB/PK/UxEgvZAHTpsol33tk5F717133bbMe3vI73d2oscZDLePU7Kj6KcS7atWvH/vvvX+gwsm7btm1URG1nJTkVdS5Wr17NJ598kvH4gAEDlrt7n3rvKEqzbuAO4PYoYxtzAU4FpoU/9wceA74CrE4a0xV4pb77KvjCNw+4e5W7W3iduuBFlaePvKphD1OMCxmUKs1FYWVa+CbXC+7UF0s+F/9prFzGq/dFnj3wQDBxZsF10mpLxTgXWvhGci2uC988DZxqZjPN7FtmdnzqJeL9ZHIMMNTM3gTmEpSS/BRob2aJOvMuwHtNfJzcStRnrwWcnfXZyX+ENBFI+VqbVuF+EWmwOJXoxCmWKIotXsmgUL1GRSSyqAn3o8B+BGUe84BF4eWZpOtGc/er3L2Lu3cDzgaec/dq4HmC5eMBhodxxFeU+uxqYAZQBVh4PQP9waRIIyW38YPCtvErtpaCxRavZKBi/KLwyCOPMGTIEDp27Mgee+xBVVUVw4YN46mnnipoXGbG+PHjd2yPHz8eM2Pr1q113m7x4sWYGYsXL85tgCUiapeSATmNIrMxwFwzuxF4iaBLSnxlan+Wur8aJdgiWVRdHVwWLw7a+MUhlmJRbPFKGoXsNSqR/OxnP2P06NGce+65jB07lj333JN//OMfPP744zz33HMMGTKkYLEtXbqULl26FOzxy0WkhNvdl+Q6kKTHWgwsDn9+Azg8X4/dZJUEZSTp9ouIiORCqfYaLSG33HILw4YN46677qJNmzYAHH/88Xzve99j+/btBY3tyCOPLOjjl4sGrzQpdVB9toiI5JuK8WNv48aN7L333mmP7bZb7VRszZo1VFdX85WvfIWWLVvSq1cvfvvb39Yakyj7WLVqFaeccgqtW7emqqqKCRMm1ErgN23axCWXXEJlZSUtW7akU6dODBw4kNdee23HmNSSkoRXX32VAQMG0KpVK/bZZx+uvfbaSB8OHn74YY488khatWpF+/btOfPMM3lL37ZkTrjN7DkzOzDp57ouz+Yv5BhTfbaIiOSbivHrV+AVng8//HBmz57N7bffzt///veM495++22OOOIIVqxYwdSpU1mwYAGHHXYYZ5xxBgsWLNhl/Omnn87xxx/PI488wrBhw7juuuuYPXvn0iiXX3458+bN47rrruOZZ55h+vTp9OrVi48//rjemIcNG8bAgQN55JFHOOecc7jhhhuYMGFCnbeZPn06Z5xxBgcddBDz58/nnnvuYeXKlRx33HF8+umn9T5mKaurpMSSft6NoO9GlLHlTfXZIiKSbyrGzywGKzxPnz6db33rW1xzzTVcc801dOjQgRNPPJERI0YwaNCgHePGjx+Pu7NkyRI6dOgAwODBg3n77be59tprGTp0aK37veKKKxgxYgQAAwcO5LnnnuOhhx7asW/p0qVUV1dz/vnn77jN6aefHinm733ve4wdOxaAQYMGUVNTw6233spll11G+/btdxm/adMmxowZw4gRI5g5c+aO/UcccQQ9evTg3nvv5bLLLov02KUo4xludx/g7q+FP/cPtzNe8heyiIiISEQxWOG5R48evPTSSzz55JOMGzduR5nI4MGDufHGG3eMe+qppzj55JNp164dW7du3XEZPHgwK1asoKamptb9nnLKKbW2e/bsWat8o2/fvsyaNYtJkyaxbNkytm3bFjnms846q9b22WefzaZNm1i5cmXa8UuXLqWmpobq6upasXfp0oUDDzyQF154IfJjlyLVcIuIiEjpitpBLMcqKio45phjuPHGG1m0aBFvvPEGhxxyCNdffz0fffQRAOvWreP++++nefPmtS5XXnklAB9++GGt+9wrZancli1bsnnz5h3bd9xxBxdeeCEzZ86kb9++dOzYkcsvv5zPUttIptGpU6e02++++27a8evWrQOCM+2p8b/yyiu7xF5uMpaUmFm/htyRu5f3RxcpbXMIzoa8RdB1ZiIqHZKSNWdO0ML5rbeCRhcTJ6paQYpYTDuI7bvvvlxwwQWMHj2aVatWcfjhh9OhQweOPfZYxowZk/E2DdG6dWsmT57M5MmTWbt2LfPnz2fs2LG0aNGCm2++uc7bfvDBB3Tv3r3WNkDnzp3Tjk+UwMyaNYuDDz54l+OJ7izlqq4a7sXsrNs26q7hBqh/QXqRYhSD+j+RfEksWpg4AZZYtBCUdEuRmkjt3+GQ9w5ib7/9Nl27dt1lf6JbSKKDyZAhQ1i6dCkHH3wwe+yxR1ZjqKqq4oorrmDOnDkZy0KSzZs3b0cNN8DcuXNp3bo1PXv2TDv+6KOPpk2bNqxevZrhw4dnLe5SUVfCnVyX3R64A1hJsPT6B0An4NvAwcDFuQpQpODqqv9TAiIlpq5FC5VwS1FK/Lst4LeUPXv2ZMCAAQwZMoSDDjqImpoannjiCaZPn85ZZ51FZdgzfcKECRx++OH069ePH/zgB3Tr1o2PPvqIlStX8sYbb9T6Y8QojjrqKIYOHcohhxxC69atWbJkCStWrIiUEP/85z9n+/bt9O3bl4ULF/KLX/yC8ePHp/2DSYC2bdsyZcoULr74YtavX89JJ51Eu3btePfdd1myZAn9+/fnnHPOaVD8pSRjwp282I2ZzQKedvcLUobdb2b3Av8H+J+cRChSaDGp/xPJBy1aKCWpwB3Ebr75Zp544gkmTZrEunXrqKiooEePHtx00021OndUVlaybNkyxo8fz9VXX8369evp0KEDPXv2bNRZ4379+jFv3jxuuukmtm7dSvfu3Zk6dSqXXnppvbd99NFHueSSS7jhhhto164dP/7xj7nmmmvqvM2FF15I165dmTJlCg8++CBbtmyhc+fO9OvXj169ejU4/pLi7vVegI+AEzMcGwRsjHI/+bj07t3by8Hzzz+/c+MBd69ydwuvH2jAHTXltqUq9TXp4On/tVUFw2vNhRRUqc3FAw+4V1W5mwXXD+Th/VlV5Q67XqqqGhZfqc1FMSvGufjb3/5W6BByoqamptAhSCjqXNT3bxFY5hHy06hdSnYD9s9w7GuofrtwEvXFawmq7BP1xVGa+jfltqUq3WtSA7RIGacVRCXHErXUa9cGKW+ilnpOjt+fURctLFR8IiLFKGrC/Tgw2czONLMKADOrMLOzgBuBx3IVoNSjKf1FY9CbNHbSvSZbgDZoBVHJq7pqqXMp6qKFhYpPRKQY1fVHk8kuBboCvwK2mtlHwJfC2/8+PC6F0JT6YtUm7yrTc98IbMhnIFLuMtVMr10L3brltmVflEULVestIhJdpITb3TcAx5rZicCRwD7A+8BSd1+Uw/ikPk3pLxrT3qQFpddEYqKyMkiuU5nt3F/Iln2Z4qvUe0VEZBcNWmnS3Z9x9xvcfVR4rWS70CYS1BMni1pf3JTbliq9JhIT6WqpzYJ66WSFKuOIWust0lie+o9dJM+y+W+wwUu7m1lHM6tMvWQtImmYaoJ64sbUFzfltqVKr4nERLpa6ky/+wtRxhG11lukMZo3b87nn39e6DCkzH3++ee0bNkyK/cVqaTEzNoCtwP/BWR6ZHUqKZSm9BctcG/SWNJrIjGRWkvdrVu8yjii1HqLNEbHjh1599136dy5M3vssQdmVuiQpEy4O1u3buXTTz9lw4YNdOrUKSv3G/WPJu8CzgDuBV4B/p2VRxcRkcgmTqy97DqojENKU9u2bQF477332LJlS4GjyZ7Nmzez++67FzoMoe65aNasGbvvvjuVlZVZm6+oCfdg4Ep3vysrjyoiIg2WOJs8blxuu5SIxEHbtm13JN6lYvHixXz9618vdBhC/uciag23Aa/nMhApEXOAbgT/srpR3ovoiORAdTW8+SZs3x5cK9kucXPmBLVEu+0WXGtlIZGiFDXhngt8M5eBSAnQypUiItmj5TxFSkbUkpKngZ+aWRvgCYJlQGpx9+eyGZgUobpWrtRZOBGRhqlrOU99tSFSVKIm3I+G1/sB5yXtd4JyE0ddSkQrV4qIZI+W8xQpGVET7gE5jUJKQ6ZVGvciqOd+KxwzEZ3xFhGpj5bzFCkZUZd2X5LrQKQETCSo2U7+BrQ58CnwYbidqOsGJd0iInVRH0iRktGglSbN7MtmdqqZDTezvcJ9u5tZg1eslBKUbpXGtsAXKeMSdd0iIpKZlvMUKRlRV5o04CfAJUALgprtvgR/PPko8HvghhzFKMUkdZXGTB/FVIIoIlI/LecpUhKinpm+CvgBMAE4guD8ZcL/AKdmOS4pFZlKDVWCKCIiImUiasJ9ATDB3ScBf045thr4alajktIxEWiVsq9VuF9ERESkDERNuDsDL2Y49gWwZ3bCkZKTrq57BvqDSRERESkbURPud4GeGY4dCqzJTjiSU4Vadr0aeBPYHl4r2RZJS6t4i4iUpqh9uH8NXGtmf2bnmW43sx7AFQTnLCXOEsuuJ7pLqT2fSKwkVvFOdIBLrOIN+ps5EZFiF/UM93jgNeAFYFW479fAK+H2TVmPTLKrrmXXRaTg6lrFW0REilukhNvdPwf6Eyzr/gdgEfC/BOdIT3T31E7LEjdadr1pClWOI2VDq3iLSFapRi1WopaU4O7bgF+GFyk2mZZdV3u++qkcR/JAq3iLSNaoRi12GrrS5P5mdo6ZXWlm3zaz/XMVmGSZ2vM1nspxJA8mTgxW7U6mVbxFpFFUoxY7UVea3B2YBpwLVCQd2mZms4GL3f3fOYhPsiXxgXYcQRlJJUGyrQ+69VM5juRB4qTTuHFBGUllZZBs62SUiDSYatRiJ+oZ7lsIUrPrgP2BNuH1eIIkfEougpMsU3u+xtFqmZIn1dXw5puwfXtwrWS7iVTDKuUqUy2aatQKJmrCfTZwvbtPcvc33P1f4fVEguXez8ldiCIFpnIckeKTqGFduxbcd9awKumWcqAatdiJmnC3BP6U4dgfgRbZCUckhrRapkjxUQ2rlLPqapgxA6qqwCy4njFDX5sVUNSEexEwKMOxQcBz2QlHJM+itvtTOY5IfEQpFVENq5Q71ajFStS2gLcBvzSzPQkWvPkA6AScBZwM/LeZdU8Mdvc3sh2oSNap3Z9I8Yna7kx9FkUkRqKe4V5C8Cdi3weeBVaG1xeF+5cQrDiZuIjEn9r9iRSfqKUiqmEVkRiJeoZ7RE6jECkEtfsTKT5RS0XUZ1FEYiRSwu3us3MdiEjeafVNkeLTkFKR6mol2CISCw1aaTLBzNqZWR8z65LtgETyRu3+RIqPSkVEpAhlTLjNbLCZ3ZRm/9XAOoJ2gGvN7EEzi1qaIhIfavcnUnzU7kxEilBdZ7gvAnok7zCzE4EbgdeAy4B7gP8CRucqQJGcUrs/keKjdmeNp9U3C2SErAAAF3tJREFURQqirjPTXwduSNk3AtgMDHb3fwKYGQQrTd6aiwBFREQkC6K2VBSRrKvrDHdH4B8p+04Efp9ItkOPk3ImXERERGJGq2+KFExdCfenwJ6JDTP7GtABeDFlXA1Qkf3QREREJGu0+qZIwdSVcL8GnJa0fRrgwNMp4/YjWHlSRERE4irTKpvp9qvWWySr6qrhngo8bGZ7ESTU5wGvAP8vZdzpwIqcRCciIiLZMXFi7RpuSN9SUbXeIlmX8Qy3uz9C0ImkL/AdglKSM93dE2PCPtwDgCdyHKeIiIg0RdSWiqr1Fsm6Ohe+cfefuXuVu7dx9xPcfVXK8Xfcvb27z8htmCIiUlAqMSgNUVoqqtZbJOsatdKkiIiUkUSJwdq14L6zxEBJd2lqSK23iESihFtEROqmEoPyMnFiUNudLF2tt4hEpoRbRETqphKD8hK11ltEIqurS4mIiEhQSrB2bfr9Upqqq5Vgi2SRznCLiEjdVGIgItIkSrhFRKRuKjEQEWmSWCTcZtbVzJ43s1fN7K9mNjrcv5eZPWNmq8LrLxU6VhERiSG1LRSRGItFwg1sBa5w9/8AjgQuNrODgLHAs+7+NeDZcFtERPIp7m0B4x6fiJS9WCTc7v6+u/85/PlT4FWgM3AaMDscNhsYVpgIRUTKWNzbAsY9PhEpe5a0UnssmFk34AWgJ/CWu7dPOvaRu+9SVmJmI4GRAJ06deo9d+7c/ARbQJs2baJ169aFDkPQXMSJ5iJHli/PfKx377S78zoXjYivnOh9ER+ai/jI1lwMGDBgubv3qW9crBJuM2sNLAEmuvvDZvZxlIQ7WZ8+fXzZsmW5DrXgFi9eTP/+/QsdhqC5iBPNRY5065a+LWBVVbA8eBp5nYtGxFdO9L6ID81FfGRrLswsUsIdi5ISADNrDvwGmOPuD4e7PzCzfcLj+wDrChWfiEjZintbwLjHJyJlLxYJt5kZcC/wqrvflnRoATA8/Hk48Gi+YxMRKXtxbwsY9/hEpOzFIuEGjgHOBY43s7+El5OBm4ATzWwVcGK4LSIi+VZdHZRnbN8eXMctmY17fCKSPUXYBjQWS7u7++8By3D4hHzGIiIiIiIxlWgDmuhMlGgDCrH+oB2XM9wiIiIiInUr0jagSrhFREREpDi89VbD9seEEm4pfnOAbgT/mruF2yKSXUVYMylNoPmWuKqsbNj+mFDCLcVtDsGSR2sBD69HoqRbJJu0dHp50XxLnBVpG1Al3FLcxgEppVx8Fu4Xkewo0ppJaSTNt8RZkbYBVcItxS1TyVa8S7lEikuR1kxKI2m+sy9RorN8uUp0sqEI24Aq4ZbilqlkK96lXCLFZa+9GrZfiluR1sjGVnKJDqhEp0wp4ZbiNhFIKeWiVbhfREQarkhrZGNLJTqCEm4pdtXADKCKYOmkqnA7/t8uiRSPjRsbtl+KW5HWyMaWSnQEJdzFJ9ECbzlqgZdQDbwJbA+v9X+CSHaVUolBKbS7y8dzKMIa2dgqpfePNJoS7mKS3AIP1AJPRPKjVEoMSqHdXSk8h3JTKu8faRIl3MVELfBEpBBKpcSgFGppS+E5lJvk9w8U7/tHmkQJd5ylrqC4NsO4OJWB5WPVR60sKZJ/pVBikI9a2lyXe6geuDgl3j+9exfv+0eaRAl3XKVbQdEyjI1LGVg+Vn3UypIi0li5rqXNR7mH6oFFipIS7rhKVz7i7Jp0x6kFXj5KXlRWIyKNleta2nyUe6geWKQoKeGOq0zfDjpB6zuIXwu8fKz6qJUlRaSxcl2Lno9yj1KppxcpM0q44yrTt4Md8hpFw+Rj1UetLCkiUeW7BWC+yj1KoZ5epMwo4Y6rdCsoNgc+Jb5tAfOx6qNWlhSRKNLVU48YAd/9bu5qrFXuISIZKOGOq3QrKLYFvkgZF6f65Xys+qiVJUUkinT11Fu2wBcpv0SzWWOtcg8RyUAJd5ylrqCYaRXlONUv52PVR60sKZJbpbAaY0PqprNdY61yDxFJoYS7mKh+WURyrVRWMmxI3bRa6olIjinhLiaqXxaRXCuVlQzT1VM3bw4tWtTepxprEckDJdzFJLl+GVS/LCLZVyorGaarp77vPpg5UzXWIpJ3SriLTaJ+uTeqXxYpdYWopS6llQzT1VOrxlpECkAJt4hIHBWqllqt7UREsk4Jt4hIHBWqllqt7UREsk4Jt4hIHDW1lrop5SilUnZRCu0NRaQkNCt0ACIikkZlZVBGkm5/fRLlKIkz5IlyFCje5Lmh9BqISIzoDLeISBw1pZa6VFr7NYVeAxGJESXcIiJx1JRa6lJp7dcUeg1EJEaUcIuIlJpSau3XWHoNRCRGlHCLiMRRU9oCqrWfXgMRiRUl3CIicdSUGmS19tNrICKxooRbRCSOmlqDXCqt/ZpCr0F5U1tIiREl3CIicaQaZJHGK9RKrSIZKOEWEYkj1SCLNJ7aQkrMKOEWEYkj1SCLNJ7aQkrMKOEWEYmrqDXIqlUVqU0lWRIzSrhFRIqZalVFdqWSLIkZJdwiIsVMtaoiu1JJlsSMEu5cmwN0I3ilu4XbTRknIpJMtaoi6aktpMSIEu5cmgOMBNYCHl6PZNdkOuo4EZFUqlUVEYk9Jdy5NA5I+aaXz8L9jRknIpJKtaoiIrGnhDuXMn2jm7o/6jgRkVSqVRURiT0l3LmU6Rvd1P1Rx+WL6slFSlOh2geqbaGIlDkl3Lk0EUj5ppdW4f7GjMsH1ZOLFJeobQEL1T5QbQtFRJRw51Q1MAOoAiy8nhHub8y4fFA9uUhxidoWsFDtA9W2UERECXfOVQNvAtvD60xJdNRxuZavevKmlK2o5EVkp6htAQvVPlBtC0VElHBLinzUkzelbEUlLyK1RW0LWKj2gWpbKCKihFtS5KOevCllKyp5EaktalvAQrUPVNtCEREl3LFWiNKJfNSTN6VsRS0URWqL2hawUO0D1bZQRIRmhQ5AMkiUTiTO5iZKJyD39d3VOX6MSoLnk25/Lm8rUqqqq6MlsFHHZVuhHldEJCZ0hjuuSrl0oillK3FqoSgiIiISgRLuuCrl0ommlK3EqYWiiIiISAQqKYmrUi+daErZSq5LXkRERESySGe440qlEyIiIiIlQQl3XKl0QkRERKQkKOGOs7isPikiMmoUNGsWtPZr1izYFhGRSFTDLSIidRs1Cu6+e+f2tm07t6dNK0xMIiJFRGe4RUSkbjNmNGy/iIjUooRbRETqtm1bw/aLiEgtsU+4zWyImb1uZqvNbGyh4xERKTsVFQ3bLyIitcQ64TazCuAu4CTgIODbZnZQYaMSESkzI0c2bL+IiNQS64QbOBxY7e5vuPsXwFzgtALHJCJSXqZNg+9/f+cZ7YqKYFt/MCkiEom5e6FjyMjMvgUMcfcLwu1zgSPc/Qcp40YCIwE6derUe+7cuXmPNd82bdpE69atCx2GoLmIE81FfGgu4kNzER+ai/jI1lwMGDBgubv3qW9c3NsCWpp9u3xCcPcZBMvC0KdPH+/fv3+Owyq8xYsXUw7PsxhoLuJDcxEfmov40FzEh+YiPvI9F3EvKXkH6Jq03QV4r0CxiIiIiIg0WNwT7v8FvmZm+5lZC+BsYEGBYxIRERERiSzWJSXuvtXMfgAsBCqAme7+1wKHJSIiIiISWawTbgB3fwJ4otBxiIiIiIg0RtxLSkREREREipoSbhERERGRHFLCLSIiIiKSQ0q4RURERERySAm3iIiIiEgOKeEWEREREckhJdwiIiIiIjmkhFtEREREJIfM3QsdQ1aZ2XpgbaHjyIMvAxsKHYQAmos40VzEh+YiPjQX8aG5iI9szUWVu3+lvkEll3CXCzNb5u59Ch2HaC7iRHMRH5qL+NBcxIfmIj7yPRcqKRERERERySEl3CIiIiIiOaSEu3jNKHQAsoPmIj40F/GhuYgPzUV8aC7iI69zoRpuEREREZEc0hluEREREZEcUsItIiIiIpJDSriLgJl1NbPnzexVM/urmY0O9+9lZs+Y2arw+kuFjrUcmFmFmb1kZo+F2/uZ2R/DefiVmbUodIzlwMzam9l8M3stfG8cpfdEYZjZ5eHvppVm9pCZ7a73Rf6Y2UwzW2dmK5P2pX0vWOBnZrbazF42s8MKF3lpyTAPU8LfUS+b2W/NrH3SsavCeXjdzAYXJurSlG4uko790MzczL4cbuflPaGEuzhsBa5w9/8AjgQuNrODgLHAs+7+NeDZcFtybzTwatL2zcDUcB4+As4vSFTl53bgKXc/EDiUYE70nsgzM+sMXAr0cfeeQAVwNnpf5NMsYEjKvkzvhZOAr4WXkcDdeYqxHMxi13l4Bujp7v8J/B24CiD8P/xs4ODwNtPMrCJ/oZa8Wew6F5hZV+BE4K2k3Xl5TyjhLgLu/r67/zn8+VOCxKIzcBowOxw2GxhWmAjLh5l1AU4BfhFuG3A8MD8connIAzNrC/QD7gVw9y/c/WP0niiUZsAeZtYMaAW8j94XeePuLwAbU3Znei+cBtzvgReB9ma2T34iLW3p5sHdn3b3reHmi0CX8OfTgLnu/m93XwOsBg7PW7AlLsN7AmAq8CMguWNIXt4TSriLjJl1A74O/BHo5O7vQ5CUAx0LF1nZ+CnBm3V7uN0B+DjpF+o7BB+GJLe6A+uB+8Lynl+Y2Z7oPZF37v4ucAvBGaP3gU+A5eh9UWiZ3gudgbeTxmlu8ue7wJPhz5qHPDOzocC77r4i5VBe5kIJdxExs9bAb4DL3L2m0PGUGzM7FVjn7suTd6cZql6budcMOAy4292/DvwLlY8URFgbfBqwH7AvsCfBV7Sp9L6IB/3OKgAzG0dQHjonsSvNMM1DjphZK2AccG26w2n2ZX0ulHAXCTNrTpBsz3H3h8PdHyS+9giv1xUqvjJxDDDUzN4E5hJ8Zf5Tgq+fmoVjugDvFSa8svIO8I67/zHcnk+QgOs9kX8DgTXuvt7dtwAPA0ej90WhZXovvAN0TRqnuckxMxsOnApU+87FTzQP+fVVgpMCK8L/w7sAfzazvcnTXCjhLgJhnfC9wKvuflvSoQXA8PDn4cCj+Y6tnLj7Ve7exd27Efyxy3PuXg08D3wrHKZ5yAN3/yfwtpkdEO46Afgbek8UwlvAkWbWKvxdlZgLvS8KK9N7YQHwnbAzw5HAJ4nSE8k+MxsCjAGGuvtnSYcWAGebWUsz24/gD/b+VIgYy4G7v+LuHd29W/h/+DvAYeH/JXl5T2ilySJgZt8Afge8ws7a4asJ6rjnAZUE/+md6e7p/khAsszM+gM/dPdTzaw7wRnvvYCXgP92938XMr5yYGa9CP54tQXwBjCC4CSC3hN5ZmbXA/9F8JX5S8AFBDWQel/kgZk9BPQHvgx8AFwHPEKa90L4oehOgg4OnwEj3H1ZIeIuNRnm4SqgJfBhOOxFd78oHD+OoK57K0Gp6JOp9ymNk24u3P3epONvEnRW2pCv94QSbhERERGRHFJJiYiIiIhIDinhFhERERHJISXcIiIiIiI5pIRbRERERCSHlHCLiIiIiOSQEm4RKVnhku9uZrfVPzqezOxNM5tVz5hu4fO8IE9hxZKZ9Tazz8ysc9K+N83sgQbcx3lmdl6GY18P778yC+GKSBlRwi0iJcnM9gDODDerk1Y9lNI1BZjp7u/m4s7d/SXgGeCGXNy/iJQuJdwiUqpOB9oCTwAdCRY1kBJlZocBA4C7G3n775vZ34GfA/ea2Qdm9riZ7ZUy9B7gHDPbt2kRi0g5UcItIqVqOPARcB7wOfCd1AFmNj4sxfhamFxtMrO1Znatme2WNK5/OG6omd1pZhvMbL2ZPWBm7ZPGJUo7zkt5nMTt+yftG2RmT5jZ+2GZwkozu8LMKrLx5KM+t3DsV8xsmpm9bWb/Dq9/aWYtk8YMMbOlZva5mX1iZo+Y2QEp97PYzH4fjv1LOPYlMzvCzJqZ2aTw+W40s1lmtmfK7VuZ2c1mtsbMvgivx6XGm8H3gJfd/a/1vC4VZjbDzGrM7IRw31BgGsFy9LcAPwGuAGqAPVLu4ulw/3kRYhIRAZRwi0gJCs8+DgR+5e7rCZa5HmpmX8pwk98CzwHDwrHXEyTsqW4HHDgHmACcEe5rjO7AswRLO58CzAbGAxMbeX+Z1PncwtfkDwRLs98GnAz8CGgOtAjHDAEeBzaF474P9AR+n1wvHdqfoLTjJoKSnpbAAoIzz/sQJKoTgGqCpa8TcTQDFhIsC387cBLwC+Ca8P7qMwT4XV0DwjKj3wCnAf3d/dnw0AkEH84uAl4HXnf3B9z926nlKe6+FViKvjERkQZQTaOIlKJzCU4o3B9uzwa+TZAsTk8z/lZ3vy/8eZGZHR+Ovy9l3Avufkn489PhGd4LzOw8d/eGBOjuO+IwMyNIFlsAPzSzq919e0Purw71PbfLCZL/PmGNcsJDST/fCLwBnBQmnJjZUuDvBGeC/2/S2A7A0e7+RjhuN+BRYD93HxiOWWhm/QgS8h+F+74NfAM4zt1fCPc9G7w0XGdmN7v7unRP0Mw6Ad2AFZlehPCDxQJgX+AYd1+ddPh9gvKj3plun+Il4Eoz2y2L8yQiJUxnuEWkFH0HWOXuS8PtRcB7pCkrCT2esr0SSNeJInXcKwRncDs1NEAz28fM7jGztcAXwBaCxLY9Qc15ttT33AYB/5uSbCfHuSdwGMG3BVsT+919DfD/gONSbvL3RLIdei28Xpgy7jWgS/hhA4IzxmuBP4TlJ83Cs95PE5xtP7KO55iop15fx/HfAa3ZNdkGuAt4EfgjMJmgRvs7ZtY6w/2tJ5j31PpuEZG0lHCLSEkxs77AQcDDZtY+rLFuAzwMHGVmPdLcbGPK9r+B3SOOI8PYumLcjeBs66kESfbxQF92lpM06P7qUd9z6wC8U8ftvwQYwVngVP9k16Tzo5TtL+rY3wxI1Kx3BKoIPngkX/6UFGcmiefz7wzH/xM4GJjr7v9MPejun7r7N4BjCeq4OwN3AqvMrFea+/s8vE6t7xYRSUslJSJSahL1yWPCS6rvAD/O0WNvDq9bpOxPTRa/CvQBznX3HT2izeybOYqrLhsIEsxMPiKoW987zbG9gQ+zFMeHwBrgrAzH36znthB8OEjnKYJyk5+Y2WZ3T1t37+5/CD+QPQ08BiwDbgYGpwxNfMjYUEdMIiI7KOEWkZJhZi2AswlKA8amGTIVONfMrmlozXVEHxCcZe2Zsv+UlO1W4fWWxA4za07wh4T59jTwYzM71N13qYF293+Z2XLgTDMb7+7bAMysCjgauCNLcTxF8Eeom9z9tfoGp3iT4MNO90wD3H2KmW0FfhrWXk9NHDMzS/334O4bzGwlO8tVku0HvO3un6c5JiKyCyXcIlJKTiU4m3yFuy9OPWhm9xB0y+hPUDqQVe7uZvYr4HwLejq/TpBs908Z+ipBvfJEM9tGkHhfnu14IppK0HVlkZndSFCX/mWCTh4XufunBJ1CHgceM7NpBLXQ1wOfALdmKY45wAiCP5S8leCMdAuCbwOGAsPc/bN0N3T3L8zsj8DhdT2Au08NX++fmlmFu98SHvqpmW0GngS+ArQ0sx8R1JVPSnNXRwAvpNkvIpKWEm4RKSXDgU+BX2c4/hBB67vh5CDhDo0m+PuY8eH1POASghIFYEeCOIygTvh+gjrrmcBbBAuv5I27f2xmxxDUko8l+MDyAUErwS/CMU+Z2SkEbfzmhfsXAz9y9/eyFMcWMxscxjCS4Czyv4B/ECT7X9Rxc4BfAVPMbE93/1cdj/OzMOm+IzzT/ROC1okXE8zFPgQlNG8RvCY3Jt/ezLoChxJ8CBERicRy862qiIhI/phZW4I//hyVXBffiPs5D8DdZ2U4PoagD/lXE+U1IiL1UZcSEREpeu5eQ/AHjj9KajWYVWa2O8E3GNcq2RaRhlBJiYiIlIrbCNoM7kPQd70x/lLHsW4Eq2D+spH3LSJlSiUlIiIiIiI5pJISEREREZEcUsItIiIiIpJDSrhFRERERHJICbeIiIiISA4p4RYRERERyaH/D96QMIg6XnkD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37" name="Group 36"/>
          <p:cNvGrpSpPr/>
          <p:nvPr/>
        </p:nvGrpSpPr>
        <p:grpSpPr>
          <a:xfrm>
            <a:off x="500370" y="2085715"/>
            <a:ext cx="11097368" cy="4643049"/>
            <a:chOff x="500370" y="2085715"/>
            <a:chExt cx="11097368" cy="4643049"/>
          </a:xfrm>
        </p:grpSpPr>
        <p:cxnSp>
          <p:nvCxnSpPr>
            <p:cNvPr id="41" name="Connector: Elbow 20">
              <a:extLst>
                <a:ext uri="{FF2B5EF4-FFF2-40B4-BE49-F238E27FC236}">
                  <a16:creationId xmlns:a16="http://schemas.microsoft.com/office/drawing/2014/main" xmlns="" id="{4741AA56-D9ED-492E-8385-5CB8274B1286}"/>
                </a:ext>
                <a:ext uri="{C183D7F6-B498-43B3-948B-1728B52AA6E4}">
                  <adec:decorative xmlns="" xmlns:adec="http://schemas.microsoft.com/office/drawing/2017/decorative" val="1"/>
                </a:ext>
              </a:extLst>
            </p:cNvPr>
            <p:cNvCxnSpPr>
              <a:stCxn id="51" idx="2"/>
              <a:endCxn id="52" idx="2"/>
            </p:cNvCxnSpPr>
            <p:nvPr/>
          </p:nvCxnSpPr>
          <p:spPr>
            <a:xfrm rot="10800000" flipV="1">
              <a:off x="8161189" y="3077435"/>
              <a:ext cx="12700" cy="2951278"/>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500370" y="2085715"/>
              <a:ext cx="11097368" cy="4643049"/>
              <a:chOff x="813879" y="1902833"/>
              <a:chExt cx="11097368" cy="4643049"/>
            </a:xfrm>
          </p:grpSpPr>
          <p:grpSp>
            <p:nvGrpSpPr>
              <p:cNvPr id="43" name="Group 42"/>
              <p:cNvGrpSpPr/>
              <p:nvPr/>
            </p:nvGrpSpPr>
            <p:grpSpPr>
              <a:xfrm>
                <a:off x="813879" y="1902833"/>
                <a:ext cx="11097368" cy="4643049"/>
                <a:chOff x="813879" y="1902833"/>
                <a:chExt cx="11097368" cy="4643049"/>
              </a:xfrm>
            </p:grpSpPr>
            <p:grpSp>
              <p:nvGrpSpPr>
                <p:cNvPr id="45" name="Group 44"/>
                <p:cNvGrpSpPr/>
                <p:nvPr/>
              </p:nvGrpSpPr>
              <p:grpSpPr>
                <a:xfrm>
                  <a:off x="813879" y="2194501"/>
                  <a:ext cx="9130004" cy="4351381"/>
                  <a:chOff x="195087" y="1107833"/>
                  <a:chExt cx="10352009" cy="4933792"/>
                </a:xfrm>
              </p:grpSpPr>
              <p:sp>
                <p:nvSpPr>
                  <p:cNvPr id="49" name="Oval 48">
                    <a:extLst>
                      <a:ext uri="{FF2B5EF4-FFF2-40B4-BE49-F238E27FC236}">
                        <a16:creationId xmlns:a16="http://schemas.microsoft.com/office/drawing/2014/main" xmlns="" id="{233E4AB5-6FC1-4454-9421-850EF5A4ADF3}"/>
                      </a:ext>
                      <a:ext uri="{C183D7F6-B498-43B3-948B-1728B52AA6E4}">
                        <adec:decorative xmlns="" xmlns:adec="http://schemas.microsoft.com/office/drawing/2017/decorative" val="1"/>
                      </a:ext>
                    </a:extLst>
                  </p:cNvPr>
                  <p:cNvSpPr/>
                  <p:nvPr/>
                </p:nvSpPr>
                <p:spPr>
                  <a:xfrm>
                    <a:off x="570464" y="2805702"/>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xmlns="" id="{40123448-0B37-4226-B26C-A3081E6142FF}"/>
                      </a:ext>
                      <a:ext uri="{C183D7F6-B498-43B3-948B-1728B52AA6E4}">
                        <adec:decorative xmlns="" xmlns:adec="http://schemas.microsoft.com/office/drawing/2017/decorative" val="1"/>
                      </a:ext>
                    </a:extLst>
                  </p:cNvPr>
                  <p:cNvSpPr/>
                  <p:nvPr/>
                </p:nvSpPr>
                <p:spPr>
                  <a:xfrm>
                    <a:off x="6469101" y="2805702"/>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xmlns="" id="{D3287700-63E7-4098-B825-B123C11134C1}"/>
                      </a:ext>
                      <a:ext uri="{C183D7F6-B498-43B3-948B-1728B52AA6E4}">
                        <adec:decorative xmlns=""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xmlns="" id="{69943F00-C6CB-4F10-A02B-801F37984D43}"/>
                      </a:ext>
                      <a:ext uri="{C183D7F6-B498-43B3-948B-1728B52AA6E4}">
                        <adec:decorative xmlns="" xmlns:adec="http://schemas.microsoft.com/office/drawing/2017/decorative" val="1"/>
                      </a:ext>
                    </a:extLst>
                  </p:cNvPr>
                  <p:cNvSpPr/>
                  <p:nvPr/>
                </p:nvSpPr>
                <p:spPr>
                  <a:xfrm>
                    <a:off x="8881268" y="445412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53" name="Straight Arrow Connector 52">
                    <a:extLst>
                      <a:ext uri="{FF2B5EF4-FFF2-40B4-BE49-F238E27FC236}">
                        <a16:creationId xmlns:a16="http://schemas.microsoft.com/office/drawing/2014/main" xmlns="" id="{61AAA85B-D8C7-43BE-844A-625265015123}"/>
                      </a:ext>
                      <a:ext uri="{C183D7F6-B498-43B3-948B-1728B52AA6E4}">
                        <adec:decorative xmlns="" xmlns:adec="http://schemas.microsoft.com/office/drawing/2017/decorative" val="1"/>
                      </a:ext>
                    </a:extLst>
                  </p:cNvPr>
                  <p:cNvCxnSpPr>
                    <a:cxnSpLocks/>
                    <a:stCxn id="50" idx="6"/>
                  </p:cNvCxnSpPr>
                  <p:nvPr/>
                </p:nvCxnSpPr>
                <p:spPr>
                  <a:xfrm flipV="1">
                    <a:off x="8056601" y="3599452"/>
                    <a:ext cx="566292"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xmlns="" id="{6BEBF752-C33D-4EC4-8210-F7B1D3A10097}"/>
                      </a:ext>
                    </a:extLst>
                  </p:cNvPr>
                  <p:cNvSpPr/>
                  <p:nvPr/>
                </p:nvSpPr>
                <p:spPr>
                  <a:xfrm>
                    <a:off x="3126459" y="2289798"/>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Single</a:t>
                    </a:r>
                    <a:endParaRPr lang="en-US" sz="1600" dirty="0">
                      <a:solidFill>
                        <a:schemeClr val="bg1"/>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xmlns="" id="{D4EC02E4-F054-4111-9038-AE0BDA4C8060}"/>
                      </a:ext>
                    </a:extLst>
                  </p:cNvPr>
                  <p:cNvSpPr/>
                  <p:nvPr/>
                </p:nvSpPr>
                <p:spPr>
                  <a:xfrm>
                    <a:off x="3126459" y="438021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Family</a:t>
                    </a:r>
                    <a:endParaRPr lang="en-US" sz="1600" dirty="0">
                      <a:solidFill>
                        <a:schemeClr val="bg1"/>
                      </a:solidFill>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xmlns=""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xmlns="" id="{9F6EE26A-3174-49AD-900E-08C045755F3C}"/>
                      </a:ext>
                    </a:extLst>
                  </p:cNvPr>
                  <p:cNvSpPr/>
                  <p:nvPr/>
                </p:nvSpPr>
                <p:spPr>
                  <a:xfrm>
                    <a:off x="6464421" y="3417883"/>
                    <a:ext cx="1574394" cy="488559"/>
                  </a:xfrm>
                  <a:prstGeom prst="rect">
                    <a:avLst/>
                  </a:prstGeom>
                </p:spPr>
                <p:txBody>
                  <a:bodyPr wrap="square" lIns="0" tIns="0" rIns="0" bIns="0" anchor="ctr">
                    <a:spAutoFit/>
                  </a:bodyPr>
                  <a:lstStyle/>
                  <a:p>
                    <a:pPr algn="ctr"/>
                    <a:r>
                      <a:rPr lang="en-US" sz="1400" dirty="0">
                        <a:solidFill>
                          <a:schemeClr val="bg1"/>
                        </a:solidFill>
                        <a:latin typeface="Arial" panose="020B0604020202020204" pitchFamily="34" charset="0"/>
                        <a:cs typeface="Arial" panose="020B0604020202020204" pitchFamily="34" charset="0"/>
                      </a:rPr>
                      <a:t>Implementation Plan</a:t>
                    </a:r>
                  </a:p>
                </p:txBody>
              </p:sp>
              <p:sp>
                <p:nvSpPr>
                  <p:cNvPr id="63" name="Rectangle 62">
                    <a:extLst>
                      <a:ext uri="{FF2B5EF4-FFF2-40B4-BE49-F238E27FC236}">
                        <a16:creationId xmlns:a16="http://schemas.microsoft.com/office/drawing/2014/main" xmlns="" id="{C7CFAFBF-6B2A-49A8-ADCE-FD94A08C87B3}"/>
                      </a:ext>
                    </a:extLst>
                  </p:cNvPr>
                  <p:cNvSpPr/>
                  <p:nvPr/>
                </p:nvSpPr>
                <p:spPr>
                  <a:xfrm>
                    <a:off x="8851645" y="1776056"/>
                    <a:ext cx="1695451" cy="244280"/>
                  </a:xfrm>
                  <a:prstGeom prst="rect">
                    <a:avLst/>
                  </a:prstGeom>
                </p:spPr>
                <p:txBody>
                  <a:bodyPr wrap="square" lIns="0" tIns="0" rIns="0" bIns="0" anchor="ctr">
                    <a:spAutoFit/>
                  </a:bodyPr>
                  <a:lstStyle/>
                  <a:p>
                    <a:pPr algn="ctr"/>
                    <a:r>
                      <a:rPr lang="en-US" sz="1400" dirty="0" smtClean="0">
                        <a:solidFill>
                          <a:schemeClr val="bg1"/>
                        </a:solidFill>
                        <a:latin typeface="Arial" panose="020B0604020202020204" pitchFamily="34" charset="0"/>
                        <a:cs typeface="Arial" panose="020B0604020202020204" pitchFamily="34" charset="0"/>
                      </a:rPr>
                      <a:t>Recommendation</a:t>
                    </a:r>
                    <a:endParaRPr lang="en-US" sz="1400" dirty="0">
                      <a:solidFill>
                        <a:schemeClr val="bg1"/>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xmlns=""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 Scope</a:t>
                    </a:r>
                    <a:endParaRPr lang="en-US" sz="1600" dirty="0">
                      <a:solidFill>
                        <a:schemeClr val="bg1"/>
                      </a:solidFill>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xmlns="" id="{0F8D1DEA-0363-4C10-925D-1D68E14CCEF4}"/>
                      </a:ext>
                    </a:extLst>
                  </p:cNvPr>
                  <p:cNvSpPr/>
                  <p:nvPr/>
                </p:nvSpPr>
                <p:spPr>
                  <a:xfrm>
                    <a:off x="195087" y="4524800"/>
                    <a:ext cx="2338252" cy="552537"/>
                  </a:xfrm>
                  <a:prstGeom prst="rect">
                    <a:avLst/>
                  </a:prstGeom>
                </p:spPr>
                <p:txBody>
                  <a:bodyPr wrap="square" lIns="0" tIns="0" rIns="0" bIns="0" anchor="ctr">
                    <a:spAutoFit/>
                  </a:bodyPr>
                  <a:lstStyle/>
                  <a:p>
                    <a:pPr algn="ctr">
                      <a:lnSpc>
                        <a:spcPts val="1900"/>
                      </a:lnSpc>
                    </a:pPr>
                    <a:r>
                      <a:rPr lang="en-US" sz="2000" b="1" dirty="0" smtClean="0">
                        <a:solidFill>
                          <a:schemeClr val="tx1">
                            <a:lumMod val="75000"/>
                            <a:lumOff val="25000"/>
                          </a:schemeClr>
                        </a:solidFill>
                        <a:latin typeface="Arial" panose="020B0604020202020204" pitchFamily="34" charset="0"/>
                        <a:cs typeface="Arial" panose="020B0604020202020204" pitchFamily="34" charset="0"/>
                      </a:rPr>
                      <a:t>Customer Retention</a:t>
                    </a:r>
                    <a:endParaRPr lang="en-US" sz="20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46" name="Rectangle 45">
                  <a:extLst>
                    <a:ext uri="{FF2B5EF4-FFF2-40B4-BE49-F238E27FC236}">
                      <a16:creationId xmlns:a16="http://schemas.microsoft.com/office/drawing/2014/main" xmlns="" id="{481D58D3-87D7-4D40-B59F-7F751F117F96}"/>
                    </a:ext>
                  </a:extLst>
                </p:cNvPr>
                <p:cNvSpPr/>
                <p:nvPr/>
              </p:nvSpPr>
              <p:spPr>
                <a:xfrm>
                  <a:off x="9970009" y="1902833"/>
                  <a:ext cx="1941238" cy="2192908"/>
                </a:xfrm>
                <a:prstGeom prst="rect">
                  <a:avLst/>
                </a:prstGeom>
              </p:spPr>
              <p:txBody>
                <a:bodyPr wrap="square" lIns="0" tIns="0" rIns="0" bIns="0" anchor="ctr">
                  <a:spAutoFit/>
                </a:bodyPr>
                <a:lstStyle/>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Reward Points based discounts</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Complementary products</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Monetary threshold based discounts</a:t>
                  </a:r>
                </a:p>
              </p:txBody>
            </p:sp>
          </p:grpSp>
          <p:cxnSp>
            <p:nvCxnSpPr>
              <p:cNvPr id="44" name="Straight Arrow Connector 43">
                <a:extLst>
                  <a:ext uri="{FF2B5EF4-FFF2-40B4-BE49-F238E27FC236}">
                    <a16:creationId xmlns:a16="http://schemas.microsoft.com/office/drawing/2014/main" xmlns="" id="{61AAA85B-D8C7-43BE-844A-625265015123}"/>
                  </a:ext>
                  <a:ext uri="{C183D7F6-B498-43B3-948B-1728B52AA6E4}">
                    <adec:decorative xmlns="" xmlns:adec="http://schemas.microsoft.com/office/drawing/2017/decorative" val="1"/>
                  </a:ext>
                </a:extLst>
              </p:cNvPr>
              <p:cNvCxnSpPr>
                <a:cxnSpLocks/>
                <a:stCxn id="49" idx="6"/>
                <a:endCxn id="50" idx="2"/>
              </p:cNvCxnSpPr>
              <p:nvPr/>
            </p:nvCxnSpPr>
            <p:spPr>
              <a:xfrm>
                <a:off x="2545048" y="4391997"/>
                <a:ext cx="3802228"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2" name="TextBox 1"/>
          <p:cNvSpPr txBox="1"/>
          <p:nvPr/>
        </p:nvSpPr>
        <p:spPr>
          <a:xfrm>
            <a:off x="9656500" y="5690158"/>
            <a:ext cx="2306900"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Customer locking and customer loyalty</a:t>
            </a:r>
            <a:endParaRPr lang="en-IN" sz="1600" dirty="0">
              <a:latin typeface="Arial" panose="020B0604020202020204" pitchFamily="34" charset="0"/>
              <a:cs typeface="Arial" panose="020B0604020202020204" pitchFamily="34" charset="0"/>
            </a:endParaRPr>
          </a:p>
        </p:txBody>
      </p:sp>
      <p:cxnSp>
        <p:nvCxnSpPr>
          <p:cNvPr id="12" name="Straight Connector 11"/>
          <p:cNvCxnSpPr>
            <a:stCxn id="5" idx="3"/>
          </p:cNvCxnSpPr>
          <p:nvPr/>
        </p:nvCxnSpPr>
        <p:spPr>
          <a:xfrm flipV="1">
            <a:off x="4195419" y="1422110"/>
            <a:ext cx="330964" cy="6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519943" y="1364742"/>
            <a:ext cx="6440" cy="452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35" idx="3"/>
          </p:cNvCxnSpPr>
          <p:nvPr/>
        </p:nvCxnSpPr>
        <p:spPr>
          <a:xfrm>
            <a:off x="7667223" y="927561"/>
            <a:ext cx="4385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8031261" y="757018"/>
            <a:ext cx="2827777"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Customer Loyalty</a:t>
            </a:r>
            <a:endParaRPr lang="en-IN" b="1" dirty="0"/>
          </a:p>
        </p:txBody>
      </p:sp>
    </p:spTree>
    <p:extLst>
      <p:ext uri="{BB962C8B-B14F-4D97-AF65-F5344CB8AC3E}">
        <p14:creationId xmlns:p14="http://schemas.microsoft.com/office/powerpoint/2010/main" val="36550152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xmlns=""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 xmlns:adec="http://schemas.microsoft.com/office/drawing/2017/decorative" val="1"/>
              </a:ext>
            </a:extLst>
          </p:cNvPr>
          <p:cNvCxnSpPr>
            <a:cxnSpLocks/>
          </p:cNvCxnSpPr>
          <p:nvPr/>
        </p:nvCxnSpPr>
        <p:spPr>
          <a:xfrm>
            <a:off x="8105775" y="41839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47036"/>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Marketing</a:t>
            </a:r>
          </a:p>
          <a:p>
            <a:pPr algn="ctr"/>
            <a:r>
              <a:rPr lang="en-US" sz="2800" b="1" dirty="0" smtClean="0">
                <a:solidFill>
                  <a:schemeClr val="tx1">
                    <a:lumMod val="75000"/>
                    <a:lumOff val="25000"/>
                  </a:schemeClr>
                </a:solidFill>
              </a:rPr>
              <a:t>Do you know?</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 xmlns:adec="http://schemas.microsoft.com/office/drawing/2017/decorative" val="1"/>
              </a:ext>
            </a:extLst>
          </p:cNvPr>
          <p:cNvCxnSpPr>
            <a:cxnSpLocks/>
          </p:cNvCxnSpPr>
          <p:nvPr/>
        </p:nvCxnSpPr>
        <p:spPr>
          <a:xfrm>
            <a:off x="0" y="405331"/>
            <a:ext cx="4086225" cy="0"/>
          </a:xfrm>
          <a:prstGeom prst="line">
            <a:avLst/>
          </a:prstGeom>
          <a:ln>
            <a:tailEnd type="oval"/>
          </a:ln>
        </p:spPr>
        <p:style>
          <a:lnRef idx="1">
            <a:schemeClr val="dk1"/>
          </a:lnRef>
          <a:fillRef idx="0">
            <a:schemeClr val="dk1"/>
          </a:fillRef>
          <a:effectRef idx="0">
            <a:schemeClr val="dk1"/>
          </a:effectRef>
          <a:fontRef idx="minor">
            <a:schemeClr val="tx1"/>
          </a:fontRef>
        </p:style>
      </p:cxnSp>
      <p:grpSp>
        <p:nvGrpSpPr>
          <p:cNvPr id="4" name="Group 3"/>
          <p:cNvGrpSpPr/>
          <p:nvPr/>
        </p:nvGrpSpPr>
        <p:grpSpPr>
          <a:xfrm>
            <a:off x="934437" y="4456937"/>
            <a:ext cx="8531648" cy="1681338"/>
            <a:chOff x="687252" y="3465724"/>
            <a:chExt cx="9673566" cy="1906377"/>
          </a:xfrm>
        </p:grpSpPr>
        <p:sp>
          <p:nvSpPr>
            <p:cNvPr id="81" name="Rectangle 80">
              <a:extLst>
                <a:ext uri="{FF2B5EF4-FFF2-40B4-BE49-F238E27FC236}">
                  <a16:creationId xmlns:a16="http://schemas.microsoft.com/office/drawing/2014/main" xmlns="" id="{D4EC02E4-F054-4111-9038-AE0BDA4C8060}"/>
                </a:ext>
              </a:extLst>
            </p:cNvPr>
            <p:cNvSpPr/>
            <p:nvPr/>
          </p:nvSpPr>
          <p:spPr>
            <a:xfrm>
              <a:off x="3126459" y="4240625"/>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Non Durables</a:t>
              </a:r>
              <a:endParaRPr lang="en-US" sz="1600" dirty="0">
                <a:solidFill>
                  <a:schemeClr val="bg1"/>
                </a:solidFill>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xmlns=""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xmlns="" id="{9F6EE26A-3174-49AD-900E-08C045755F3C}"/>
                </a:ext>
              </a:extLst>
            </p:cNvPr>
            <p:cNvSpPr/>
            <p:nvPr/>
          </p:nvSpPr>
          <p:spPr>
            <a:xfrm>
              <a:off x="6464421" y="3557470"/>
              <a:ext cx="1574394" cy="209383"/>
            </a:xfrm>
            <a:prstGeom prst="rect">
              <a:avLst/>
            </a:prstGeom>
          </p:spPr>
          <p:txBody>
            <a:bodyPr wrap="square" lIns="0" tIns="0" rIns="0" bIns="0" anchor="ctr">
              <a:spAutoFit/>
            </a:bodyPr>
            <a:lstStyle/>
            <a:p>
              <a:pPr algn="ctr"/>
              <a:r>
                <a:rPr lang="en-US" sz="1200" dirty="0" smtClean="0">
                  <a:solidFill>
                    <a:schemeClr val="bg1"/>
                  </a:solidFill>
                  <a:latin typeface="Arial" panose="020B0604020202020204" pitchFamily="34" charset="0"/>
                  <a:cs typeface="Arial" panose="020B0604020202020204" pitchFamily="34" charset="0"/>
                </a:rPr>
                <a:t>Recommendations</a:t>
              </a:r>
              <a:endParaRPr lang="en-US" sz="1200" dirty="0">
                <a:solidFill>
                  <a:schemeClr val="bg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xmlns=""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Example</a:t>
              </a:r>
              <a:endParaRPr lang="en-US" sz="1600" dirty="0">
                <a:solidFill>
                  <a:schemeClr val="bg1"/>
                </a:solidFill>
                <a:latin typeface="Arial" panose="020B0604020202020204" pitchFamily="34" charset="0"/>
                <a:cs typeface="Arial" panose="020B0604020202020204" pitchFamily="34" charset="0"/>
              </a:endParaRPr>
            </a:p>
          </p:txBody>
        </p:sp>
      </p:grpSp>
      <p:sp>
        <p:nvSpPr>
          <p:cNvPr id="98" name="AutoShape 4" descr="Image result for damaged vegetab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2" descr="data:image/png;base64,iVBORw0KGgoAAAANSUhEUgAAAtwAAAHDCAYAAAAXwc26AAAABHNCSVQICAgIfAhkiAAAAAlwSFlzAAALEgAACxIB0t1+/AAAADl0RVh0U29mdHdhcmUAbWF0cGxvdGxpYiB2ZXJzaW9uIDMuMC4yLCBodHRwOi8vbWF0cGxvdGxpYi5vcmcvOIA7rQAAIABJREFUeJzs3Xl8VNX9//HXh5AEIsgaVmVxwV2oAuJSjFIUcUFcqIoI1BZEUFzqVytWoQpCq9WqVcuvIopxq1LABbUqqUtjUVqx1l1ZLKKAgICRAMn5/XFnQiaZSe4ks9xJ3s/HYx7DnHvm3s+9Nwln7nzu55hzDhERERERSY4m6Q5ARERERKQh04BbRERERCSJNOAWEREREUkiDbhFRERERJJIA24RERERkSTSgFtEREREJIk04BaRpDOzHmbmzGxuumNJJjNbaWYr0x1HfZlZtplNM7NPzaw0dO7OTHdcIiKZSgNuEakTMzvQzO42s/fN7Dsz22FmX5nZc2Z2sZk1S3N8U0MDxYJ0xpGhrgZuBL4CbgOmAR+lNSKfzGxu6Lz3SHcsIiJhTdMdgIhkHjO7EbgJ70P7W8BDwDagI1AA/BmYAPRNU4jpMijdASTIaXjnc7Bzbke6gxERyXQacItIXMzserwrnl8C5zrn/hmlz2l4V0kbFefc5+mOIUG6AN9qsC0ikhhKKRER30Jf008FdgJDow22AZxzzwJDfKyvyMxcjGVjQqkBY6q0H25mj4XypUvNbL2Z/cvM7jSz7FCflXhX4AGWhNbjqm7LzPLM7Fdm9q6ZfW9m28ys2MzOjxJPQWgdU82sfyh1ZmPl9IVoOdyV98PMTgjt81Yz2xJax0Ex9r+XmT1tZptCsf3DzE6NdVxqYmatzOxWM/vYzLaH1vmimf2kSr+5oWPUE+he6bitjLri6ttpa2bTQ2lGJaFUo+VmNtPM9qjUL2aue6xUIDP7sZk9Y2b/C533r83sLTO7qVIfB4wOvVwRK34z29/MHjazNZVSoR42s/1risfMzjezZaF9+8rMfm9muaF+J4bO7ZbQ8Z1nZu1i7ONeZnaPmX0R2pdvzWyRmfWrZfsXmNk/Qz+nKyv1OcPMXjGztaH1fWVmfzezS6NtX0RST1e4RSQeY4Fs4HHn3Ps1dXTOlSZ642Z2OPBPwAGLgBXAnsB+wKXADXgfBu4EzgSOx0t3WRllXa2BV4EfAf8C5uBdhDgZeNTMDnHO3RAljKOBXwFvhN7THvBzJfg0YBiwGLgfOBgYCvQzs4OdcxsqxXYg8CbQFngOeA/YB/gr8LyPbVXdzzdD23sb79i0B0YAL5nZBOfcn0LdF+AdqytCr+8MPW/2sZ2ewBKgO7AMuA/vePYCrgzt8/fxxF5p3UPwjsMWvPO+Bu/YHIR33qeFuk7DO++9gT9UintzpXX1A14GWobW9QFwIDASGGZmg5xz70QJ4zLgFLxjVAScFNqvtma2EHg8FONs4BjgQrzjfEqVfTkCeCkU/4vA/FC/M4E3zGy4cy7aOb4aGAw8g3ecW4XWNw74E/B1aNkGoANwON7v671R1iUiqeac00MPPfTw9QBewRvs/jzO9/UIvW9ulfYi789Q1PeMCb1nTKW220Ntw6L0bwM0qfR6aqhvQYz1zw0t/78q7c2AF4ByoE+l9oJQfweMj7HOlcDKGPuxCxhUZdmtMWIIH+cJVdpPqRTDmGgxRInpT6H+fwKsUvv+wHdAKdCjtv3wsZ03Q9v5VZRl7YFmftYf7bwBT4faekdbd4zz2iNKXwM+DC0fWWXZT0PtH8X4OfoOOKhSey7wX6AM+BY4vtKyJsDfQu+r/DPUFPgM2F65f2hZF7wPEmuB3Cjb/x74UZR9WhY6hx1qOzZ66KFH+h5KKRGReHQOPf8vrVHAD1UbnHObnHPlft4c+qr/QuAd59xvq6xnO3At3uDsgihvf9ftviIcj8edc69UaZsdeu5fKba9gRPxBmYR23HOLca7OuuLeSk2F+LdAPkr51xFSo1z7lPgLiAHuMj/bkTdzpF4V3XfBWZVXe6c2xA6rvUV7bxviNYxhmPwrmYXO+cKq6znCbxvLQ4Ajovy3ruccx9W6l8KPIE3uH7OOff3SsvKgUdCL3tXWsepwL7A3ZX7h97zFfBboBPRb76d7Zz7d4z92oX3zU6EOI+NiCSRUkpEJB4Weo6ad50CTwCTgQVm9hTe4PNNF//Niv2ALMCZ2dQoy7NDz9Hyq5fGua2waGkKX4ae21Rq6xN6Lo7xAeIN4CdR2qM5EMjDO0Yboyx/FS8N50c+1xfLgNDzi34/9MSpEDgL+KeZPYGXUvGmcy7eD35HhJ5fjbH8VbzB9o+A16osi3b+vgo9L4uybE3oea9KbUeHnrvH+LkL55AfRPXUoVg/d4V43/z8N3Rs/o53bNbH6C8iaaABt4jE4yu8QdxetXVMBufcUjP7MTAFOAcYBWBmHwPTnHOP+VxV+Ga2fqFHLC2itH3tcxtVVcuDds7tMjPwBv9hrULP38RYT6z2aMLrWhtjebi9dRzrjCb8/jU19qoj59x821355mfAeAAzW4Z35f5vPldVn+PxXZS2XT6WZVdqC//cnRsrwBDfP3fOud+b2Qa8XPbL8fLvnZn9HbjGRc9HF5EUU0qJiMTjjdBzoupNlwOYWbQP/1EHgc65YufcaXhXhY8Fbsar//1o1aobNQgPkO5wzlkNjxOiheBzG3W1JfTcMcbyWO3RhPezU4zlnav0q6vwh4muPvuXE/uCT6zz/pxz7kS88z4IuAM4BHjWzA72ud1UHY/atj+slp+7aVHeG/Pnzjn3sHNuAN6A/lTgAWAg8KKZdUj4XohI3DTgFpF4PIiXK3p2bYOccLm0WmwKPe8dZVmNk+Y450qdc/9wzt2Id2UPvCogYWWh5yyqW4o36PuxjxhTLZyne7SZRfsbHS2/OJaPgRKgj5m1ibI8/IHiX3GsM5q3Qs8nx4i5qk1Ax1COeVW1nffvnXOvOueuAmbg5aBXrgRS03kPH9uCGKsPt9f3eMQSPk5J+blzzm12zj3vnPsF3s2jbZO1LRGJjwbcIuKbc24lXtWEHOA5M4s6OAqVcVvsY5XhvNRfVHn/ICBaLewfm1mrqu3svupbUqnt29Bzt6qdnXPr8HJf+5rZr6NdYTezfUOl7lLKOfclXvWW/QilTlSKaQj+87dx3sQ1hXgpCr+psq598T6o7ATm1TPmZcA/8PLPr6263MzamVmzSk1L8a5wj63SbwzetxZV3z/IzJpH2XRc5x2vksrHwHFmdk6VbZyDd1X4E3Z/k5NoC4HPgYlmNjRaBzM72szy/K7QzIbE+IYofGW7JMoyEUkx5XCLSFycczNC/8HfBLxtZv/Au6EsPLX7QLybv/zkjj4IXAP8ysx649VE7oV3xfKvwNlV+l8NnGRmRcAXoW0eEuq/id1VP8C7sa4cuNXMDg0txzl3S2j5pFCcvwFGmdkbePnRXfBuWuuHN+hf4WM/Em0i3uDw3tDALFyH+2y8QdswQuk4PlyHd5VzUqgG9RJ21+FuCUxyziViHy/E+6Aww8zODv3b8I7xSXi5/ytDfe/GG2zfF/pw9SVeNY9jgGfxapZXdjvQI3TeV+LVPT8Sr5rLKrwa2GGv4P1M/b/QjbXbgM3OuXucc87MRuOV7HsiVD/7I7zKJGcCW4GLknTjJ865nWZ2Fl797edCvzvv4g2K98b7mdsHL7XF70D5cWB76Od3Jd4x/3FoXcuIo6qNiCSPBtwiEjfn3G/M7C94N2qdgDd4aoZ3dTFcGu6R2GuoWM86Mzse+B3eQP14vIH6YLzZDqsOuO/FGzgfhXcltCleicJ7gdudc6sqrfvD0ODql6E4w1dYbwkt3xLa9ji88n9nh/p8A3yKN6mJ35vxEso594GZHY2XMnFi6PEeMBzvw8Awdud617aujaF1/Qqv0sdVeOX1lgK/c869lKCYV4Qmdfk/vMHrJLx60yvxBszrquzfT0L7dzreDYav41XxOIvqA+4ZePveF+8KfzmwOtR+p3MunJqEc+5FM7sa71uTK/G+jVkF3BNa/s/QB48bQus6HW+ymMeAm51zHyfieMTinHsv9OHyKrz9HBvan7V4KS83heLx6zq8yZqOwJtIaTve/l4L3Oecq1YuUERSzyqVZRURkYAzs0K8DwgHJntwKCIiiaEcbhGRgDGzJmZWrZJGKP3ip8AHGmyLiGQOpZSIiARPDvClmS3ByzHehZerPhgvf3liGmMTEZE4KaVERCRgzCwLuBMvd3svvNkiN+DNfjizhim+RUQkgDTgFhERERFJogaXUtK+fXvXo0ePdIeRdN9//z177LFHusMQdC6CROciOHQugkPnIjh0LoIjUedi2bJlG5xz+bX1a3AD7h49evDOO37K/2a2oqIiCgoK0h2GoHMRJDoXwaFzERw6F8GhcxEciToXZraq9l6qUiIiIiIiklQacIuIiIiIJJEG3CIiIiIiSaQBt4iIiIhIEmnALSIiIiKSRBpwi4iIiIgkkQbcIiIiIiJJpAG3iIiIiEgSacAtIiIiIpJEGnCLiIiIiCSRBtwiIiIiIkmkAbeIiIiISBKldMBtZnPMbJ2ZvV+pra2Z/c3MPg09twm1m5ndZWafmdl7ZnZEKmMVEREREUmEVF/hngsMqdJ2HfCKc25/4JXQa4BTgP1Dj3HAfSmKUUREREQkYVI64HbOvQZsrNI8DHgo9O+HgDMrtT/sPG8Brc2sc2oiFRERERFJjCDkcHd0zq0FCD13CLV3Bb6s1O9/oTYRERERkYxhzrnUbtCsB/Csc+7Q0OvNzrnWlZZvcs61MbPngFudc2+E2l8B/s85tyzKOsfhpZ3QsWPHIx9//PHk70gq7NgIJWugfAc0yYG8rpDTFoBt27bRokWLNAcooHMRJPGfi83AzmSF06ht29aUFi12pTsMQeciSHQuUiUbaF1jj0T9333CCScsc871ra1f03pvqf6+MbPOzrm1oZSRdaH2/wF7V+q3F/BVtBU452YDswH69u3rCgoKkhhuiqwohKXjoKxkd1tpHvSfDT1HUlRURIPYzwZA5yI44j8X9+H9aZFEKyoqp6CgWbrDEHQugkTnIlX+x+4M5ehS/X93EFJKFgGjQ/8eDSys1H5RqFrJAOC7cOpJo7B8SuRgG7zXy6ekJx4RERERqZOUXuE2s8eAAqC9mf0PuAmYCTxpZhcDq4FzQ92fB4YCnwElwNhUxpp2JavjaxcRERGRQErpgNs5d36MRYOi9HXAxORGFGB53aBkVfT2ulpR6F0hL1ntraf3dOg5su7rExEREZFaBSGlRKLpPR2y8iLbsvK89roI54SXrAKc97x0nNcuIiIiIkmjAXdQ9Rzp3SCZ1x0w7zl0w2SdKCdcREREJC2CUKVEYuk5MnEpH8oJFxGfilYWMW/5PNaXrCc/L59RvUdR0KMg3WFJDXTORIJNA+7GIhk54SLS4BStLOKepfdQWrYDgHUl67ln6T0AGsAFlM6ZSPAppaSxSHROuIg0SPOWz6sYuIWVlu1g3vJ5aYpIaqNzJhJ8GnA3FonOCReRBml9yfq42iX9dM5Egk8pJY1JInPCRaRBys/LZ12UgVp+Xn4aohE/dM5Egk9XuEVEpMKo3qPIzcqJaMvNymFU71Fpikhqo3MmEny6wi0iIhXCN9mp4kXm0DkTCT4NuEVEAipdpd4KehRk3GCtsZfFy8RzJtKYaMAtIhJAKvXmn46ViASdcrhFRAJIpd7807ESkaDTgFtEJIBU6s0/HSsRCToNuINiRSEs6AGPNvGeVxSmOyIRSaNYJd1U6q06HSsRCToNuINgRSEsHReaet15z0vHadAt0oip1Jt/OlYiEnS6aTIIlk+BspLItrISr10T1Yg0Sir15p+OlYgEnQbcQVCyOr52EWkUEl3qLV2l81KxXZXFE5Eg04A7CPK6hdJJorSLiCRAukrnqWSfiIhyuIOh93TIyotsy8rz2kVEEiBdpfNUsk9ERAPuYOg5EvrPhrzugHnP/Wcrf1tEEiZdpfNUsk9ERCklwdFzpAbYfq0o9G4oLVntpd30np7YY5fs9YukQX5ePuuiDHKTXTovXdsFTfcuIsGhK9ySWZJdQlElGqWBSlfpvHRtN5w7vq5kPY7dueNFK4uSul0RkWg04JbMUlMJxUxYv0iaFPQoYFL/SXTIy8eADnn5TOo/KelXfNO1XeWOi0iQKKVEMkuySyiqRKOkSDrSHdJVOi8d21XuuCilSIJEV7gls8QqlZioEorJXr8ISndIBU333rjpd0yCRgNuySzJLqGoEo2SAkp3SD5N99646XdMgkYpJZJZwtVCklVFJNnrF0HpDqmg6d4bN/2OSdBowC2ZJ9klFFWiUZIsnaXy6ioT82HTkTueicepIcrE3zFp2JRSIiKSYpmW7qB8WH90nIIj037HpOHTgFtEJMXSVSqvrpQP64+OU3Bk2u+YNHxKKRERSYN0leirC+XD+qPjFCyZ9DsmDZ+ucIuISI1a5rSMq72xUilCEYlFA24REZEEUN6wiMSilBIREanR1h1b42pvrFSKUERi0YBbRCTDJbsUnUqs+ZeKvGGVHhTJPEopERHJYKkoRde3S9+42iV5VHpQJDNpwC0iksFSUYruna/eiatdkkelB0Uyk1JKJPlWFGqqdJEkqW8pOj/pCSp3Fxw6FyKZSVe4JblWFMLScVCyCnDe89JxXruI1Ft9StH5TU9Qubvg0LkQyUwacEtyLZ8CZSWRbWUlXruI1Ft9StH5TU9Qubvg0LkQyUxKKZHkKlkdX7uIxKU+pej8pic0pHJ3mVbhI1q8k/pPyqh9EBENuCXZ8rqF0kmitItIQtS1FF085f4awjTZ4RSa8FX9cAoNEMh9ixXvpP6TeGDYA2mOTkTioZQSSa7e0yErL7ItK89rF5G0amzpCZlW4SPT4hWR2HSFW5IrXI1EVUpEAqchpYr4kWkVPjItXhGJTQNuSb6eIzXAFgmohpAq4lemzZiZzngzLdddJOiUUiIiIo1CpqXQpCtezWYpkngacIuISKNQ0KOASf0n0SEvHwM65OUzqf+kwF65TVe8yh0XSTyllIiISKORaSk06YhXueMiiacr3CIiIlJBs1mKJJ4G3CIiIlIh03LdRTKBUkpERESkQmMrFymSChpwi4hInah0XMOVabnu0rhk4t8eDbhFRCRumTZNuog0DJn6t0c53CIiEjeVjhORdMjUvz0acEtirSiEBT3g0Sbe84rCdEckIkmg0nEikg6Z+rdHA25JnBWFsHQclKwCnPe8dJwG3SINkErHiUg6ZOrfHg24JXGWT4Gyksi2shKvXUQaFJWOE5F0yNS/PbppUhKnZHV87SKSsVQ6TkTSIVP/9mjAnWgrCr0ruiWrIa8b9J4OPUemO6rUyOsWSieJ0p5IjfkYiwSISseJSDpk4t8epZQkUmPPYe49HbLyItuy8rz2RGnsx1hEREQyjgbcidTYc5h7joT+syGvO2Dec//Zib363NiPsYiIiGScwKSUmNmVwM8BB/wHGAt0Bh4H2gL/AkY553bEXEm6KYfZG1wnM71Dx1hEREQyTCCucJtZV+ByoK9z7lAgCzgPmAXc4ZzbH9gEXJy+KH2Ilauc6BzmxkzHWERERDJMIAbcIU2B5mbWFMgD1gInAk+Flj8EnJmm2PxJRQ5zY6djLCIiIhnGnHPpjgEAM5sMTAd+AF4CJgNvOef2Cy3fG1gcugJe9b3jgHEAHTt2PPLxxx9PWdzV7NgIJWugfAc0yYG8rpDTNuGb2bZtGy1atEj4ejNCio6xX436XARM/OdiPZBTay+J37ZtoF+LYNC5CA6di1TZAdQ8EU6i/u8+4YQTljnn+tbWLxA53GbWBhgG9AQ2A38BTonSNeqnA+fcbGA2QN++fV1BQUFyAg2CUEm8ovLLKNh8t0riBUBRUREN+mcug8R/Lu4D9kpSNI1bUVE5BQVB+hK18dK5SL+ilUXMWz6Po8uupfi7WRlRNzqzbQDOrbFHqv/vDsSAG/gJsMI5tx7AzOYDxwCtzaypc24X3v+KX6UxxvQLl8QrK4Fm7C6JBxp0i4iIBFDRyiLuWXoPpWU7IBfWlaznnqX3AGjQ3YgE5SPvamCAmeWZmQGDgA+AJcA5oT6jgYVpii8YVBJPREQko8xbPs8bbFdSWraDecvnpSkiSYdAXOF2zv3TzJ7CK/23C/g3XorIc8DjZnZLqO2B9EUZACqJJyJpEv5KPJOmUhYJgvUl6+Nql4YpEANuAOfcTcBNVZq/APqnIZxgStXU6SIilUR8JY6+EheJR35ePuuiDK7z82q+qU8alqCklIgfKoknImmgr8RF6m5U71HkZkVWQ8rNymFU71FpikjSITBXuMWH8I2Ry6dAOd7U6apSIiJJpq/EReou/C3QvOXzoAw6KCWrUdKAO9lCZfwoWe2lfmiALCIxBDVPWl+Ji9RPQY8CCnoUUFRUzs8LGvftaI2VUkqSKVzGr2QV4HaX8VtRmID1Uf/1iUhghPOk15Wsx7E7T7poZVG6Q9NX4iIi9aQBdzIluoyfygKKNFhBzpMu6FHApP6T6JCXj+F9JT6p/6RAXH0XEckEGnAnU8wyfqtgQQ94tIn37PcKtcoCijRYypMWEWm4fOVwm9kAYAgwAOgCNMebN/Nj4O/AAufcpmQFmbFilfHDqqeFQO253SoLKNJgBTlPWmUBRUTqp8Yr3GY22sz+A/wDuALIAz4F/glsAo4C/gysMbO5ZtYzyfFmlmhl/DDARTb5TQtRWUCRBivIedJBTncREckEMa9wm9lyoAPwMHAR8K5zzkXp1wo4DRgJ/NfMxjrnnkhSvJmlchm/cJWSqFe88ZcWorKAIg1W5dJhQatSonQXEZH6qSml5EHgfufc9ppW4Jz7DigECs2sN9ApgfFlvp4jIwfEC3rULy0kvL6iIihYmYAAGzmVbZQACZcOC7vv7fu48607KXPlZFkTTt73ZCb0m5DyuIKW7uK3fGJQyyyKSOMTM6XEOXdnbYPtKO9Z7px7sf5hNWBKCwmORJdtFEmg+96+j+c/W0yZKwegzJXz/GeLue/t+1IeS5DSXfyWTwxymUURaXxUpSTVeo6E/rO9dBDMe+4/W1dV00FlFiXAXvw8+rWLWO3JFKSygH7zyZV3LiJBUmuVEjM7ExgGHAy0DTVvBD4AFjrnFiQvvAaqapqJpIfKLEqAha9s+21PpFipGEFIx/CbT668c2nslFIVLDGvcJtZGzN7A5gPnIBXBvAtvAolG4ACYL6Z/cPM2qQgVpHEipU3rzKLEgBZFv3Pc6z2RAl6KkasvPGq7X77iTREQf89boxq+st9O9ANON4518M5d6pzbpRz7sLQv3sCA/Hqct+WimBFEkr59BJgJ+97clztiRL0VAy/+eRByjsXSbWg/x43RjWllJwBXOqcez1WB+fcG2Z2LXAvcHGigxNJqmhlG1WlRAIiXI3kxc9fTGmVkqCnYvgtnxjkMosiyRb03+PGqKYBdy7e5Da12Qzk1NpLgilaWTxI/iA0keX46rMu5dNLgE3oN8HXADuRuZqxSgC2zGnJxQsvDsTg1W8+eVDyzkVSLWilPKXmlJJiYIqZtYzVIbTsV3gzUUqmiVYW762x8M+fJbdUXiLL8am0nzRyic7VjJaK0dSy+GHXD8oHFckQSqkKnpoG3FfgVSZZZWbzzOxaMxtnZr8I/fthYGWoz1UpiFUSLVpZPLcTyiPzvhJeKi+R5fhU2k8auUTnakYrAZiXncfO8l0J24aIJFeQSnmKJ2ZKiXPug9DMkf8HnA5cAFh4Md5g+2Hgd865r5IcZ+OU7FkQ4yl/l8hSeYksx6fSftLIxcrJXFeyvs4pIFVTMc547Iy4ti0i6aeUqmCpsb6Uc26tc+5K59x+wB5AV2AvoIVzbt/QMg22kyEVqRLxlL9LZKm8RJbjU2k/aeRi5WQaJCwFRCX2RETqx3dBV+fc9tAA/Cvn3A/JDEpITapEtLJ4lg1NqtwDm+hSeYksx6fSftLIRcvVNLyvISurTwqI8kFFROrHz0yTfYg90+Qi59y/kxdeI5aKVIlYZfGitSUylSWR5fhU2k8auWjl76JVJ4C6p4CoxJ6ISP3EHHCbWTPgQWAEsBP4HG+gbcCheHW6bzSzvwBjnHPbkx9uI5LXLZROEqU9kWKVxUv2gDWR5fhU2k8aET/Trl+88OKElwRTPqiISN3VlFIyHTgZGAO0cs4d4pz7sXPuOOfcIUBrYDQwONRXEkmpEiJShd8SgEoBEREJlpoG3BcAv3TOzXPOlVZd6Jwrdc49glfF5IJkBdho9RwJ/WdDXnfAvOf+s3UlV6QR81sCUCXBRESCpaYc7lbACh/rWBHqK4mmVAkRqSSe6ZqVAiIiEhw1XeH+NzDJzLJidTCzJsDEUF8REUkilecTEclMNV3hvhZ4CfjAzJ4A/gtswqs21RY4BO+Gyr3xcr1FRCSJRvUexT1L74lIK1FutohI8NU00+QbZjYAmAb8EmhWpUsp8ALwU+fc8uSFKCIioPJ8IiKZqsY63M6594DhZtYU2BfvyrbhlQf83Dm3M/khiohImHKz6ydWWUWJpOMkkli1TnwD4JzbBXyc5FhERESSJlxWMZySEy6rCGgwWYmOk0ji+Z7aPRYza29mAxMRjIiISLL4LavY2Ok4iSSeryvctTgeeBKIWc1EREQk3eIpq9hQ+UkV0XESSbx6X+EWERHJBI29rKLfmUob+3ESSYaYV7jNbI7PdXRPUCwiIiJJ09jLKtaUKlL5KndjP04iyVBTSskY4DtgWy3raJ6waERERJKksZdV9Jsq0tiPk0gy1DTgXg285JwbV9MKzOwc4ImERiUiIpIEjbmsYn5ePuuiDLqjpYo05uMkkgw1DbjfAfr6WIdLUCwiIiKSJJmWKrJlSy7r1rVh586Gc7tZq1bw4YfpjqIx6AjUfKBbtWrFhzFORtOmTWnWrBn5+fk0a1Z13se6qWnAvQi40Mc6PgB+k5BoREREJCkyKVVky5ZcvvmmA127dqZ58xzMLN0hJcTWrdCyZbqjaAx2AB1q7LF161ZaRjl1YG8+AAAgAElEQVQZzjl27drFtm3bWL16NR07dqRVq1b1jqimqd0fBh6ubQXOuQ/xpn+XdFlRCMunQMlqyOsGvadDz5HpjkpERAImU1JF1q1rQ9euncnLy013KNLImBnZ2dm0adOG3Nxcvv766+QOuCVDrCiEpeOgrMR7XbLKew0adIuISEbaubMJzZvnpDsMaeSaN29OaWlpQtYVd2KUmTUxs1fNbP+ERCD1s3zK7sF2WFmJ1y4iIpKhGkoaiWSuRP4M1uVOBAMKAGUhBUHJ6vjaRURERCSlGs6tv41VXrf42qVOCguhRw9o0sR7LixMd0QiIiKSKTTgznS9p0NWXmRbVp7XLglRWAjjxsGqVeCc9zxunAbdIiISv+LipYwYMZYuXQ4iJ6cD7drtw+DBw3nooccoKytLaSzff/89o0aNp0OH/TFrwxVX/Cqu95u1YerUmUmKrmGpy02T5XhVSb5KcCxSF+EbI1WlJGmmTIGSKmnyJSVe+0gdZhER8emPf7yP66+fwoknDmTWrJvo3n1vNm36jpdeepUJE66mdetWDBs2NIXx/JnHHnuaOXPuoVevfencuWPKtt3YxD3gds45VAYwWHqO1AA7iVbHSIeP1S4iIlLVa6+9yfXXT2HSpF9w112zIpYNGzaUq66ayPfff1+vbZSWlpKb67+U4ocffkKXLp246KLz6rVdqV29U0rMrJ2ZDUxEMCJB1C1GOnysdhERkapmzryTNm3a8NvfRr9mue++PTn88ENZv34D48dfQa9efcnL68Leex/CBRf8nDVrIhMLpk6diVkb3n//A04++WxatNiLESPGViyfP/8ZBgwYTF5eF1q37s65545h9eovK5abtWHu3Ef58ss1mLXBrA1FRW8wd+6jmLVh5crVUbcndZOIHO4CYEkC1iMSSNOnQ16VNPm8PK9dREQyQOFfoMdh0KSt91z4l5RuvqysjKKiNznxxBNqnSp848ZNNGvWjFtvvZEXXvgLv/vdb/j00y849tghbN++vVr/YcNGcvzxx7Bo0aNceeWlANx//xzOPvsiDj74AJ56ai5/+tMdvP/+hxx//Gls3boVgOLilzj55EF06tSR4uKXKC5+iSOOODzxOy+AJr4RqVU4T3vKFC+NpFs3b7Ct/G0RkQxQ+BcYNxlKfvBer/qf9xpg5LkpCWHDhm/54Ycf6NZt71r7HnDA/vzhD7tvRCwrK+PYY4+iW7fDWLz4ZYYPPy2i/+WXj2fy5EsqXm/bto1rr53K2LEjmTPnnor2o47qS69efXnggUe44ooJDBjQj/bt25Kbm8OAAf0SsJdSk5gDbjOb43Md3RMUi0hgjRypAbZIpilaWcS85fNYX7Ke/Lx8RvUelRHTmkuCTfnN7sF2WMkPXnuKBtzxuu++B7j//gf5/POVEXndH3/8abW+w4efGvG6uPhttmzZysiR57Jr166K9r326sKBB+7Pa6/9gyuumJC84CWqmq5wjwG+A7bVso7mCYtGREQkAYpWFnHP0nsoLdsBwLqS9dyz1Lvap0F3I7N6TXztSdCuXVuaN28ekUMdy913z+byy6/lqqsm8rvfnUibNq0pLy9nwIDBbN9efZrxzp07Rbxet249AD/5yZlR19+mTes67IHUV00D7tXAS865cTWtwMzOAZ5IaFQiIiL1MG/5vIrBdlhp2Q7mLZ+nAXdj062rl0YSrT1FmjZtSkHBsSxZUlRrJZHHH3+aQYOO5/bbb6loW7FiVcz+Vacfb9euLQBz597LIYccWK1/y5Ytaoy1WTMvth07In9/vv12Y43vk5rVdNPkO0BfH+twCYpFREQkIdaXrI+rXRqw6TdCXpUv4/Oae+0pdN11V7Bx40auuSb6dlesWMV7771PSckPZGdHXg998EH/M60dc0x/WrZsyWeffUHfvj+q9jjggP1rfH/37l6e+fvvf1jRtmvXLl56SfUx6qOmK9yLgAt9rOMD4DeJCUdERKT+8vPyWRdlcJ2fl5+GaCStwnnaU37jpZF06+oNtlOcvz1w4LHMmDGd66+fwocffsKYMefTrdtebNq0mVdeeY0//3kejz76/xgyZBCzZv2BGTNup3//I3n11dd46qlFvrez55578rvfTWPixGtYv34Dp5wymFat9mTNmq/4+9//QUHBsVxwQex979fvCPbdtyfXXHMj5eXl5ObmcO+9D1BaWj2dRfyLOeB2zj0MPFzbCpxzH6KJcEREJEBG9R4VkcMNkJuVw6jeo9IYlaTNyHMDcYPkxIkTGDjwCO644z5++csb2bDhW1q2bEHfvj/iT3/6PaefPoSTTjqBzZu/44477mP79lKOP/4YXnzxafbZp4/v7YwfP5a99+7K7353N48++jQ7d+6ka9fODBx4DH36HFbje5s2bcrChYVMnHgNY8ZMpG3b1lxxxQSOOqov06bNqvG9Ept5E0c2HH379nXvvPNOusNIuqKiIgoKCtIdhqBzESTxn4v7gL2SFE3jVlRUTkFBIqZ6qEcMqlICBONcxOvDD7tw0EH7pjuMhNu6FVq2THcUjcEOoEONPbZu3UpLHyfjww8/5KCDDoq53MyWOedqTcGuqSxgM+dc9Qrrtajr+6SBWFEIy6dAyWrI6wa9pzeIaecLC1WHWyTTFPQoaJQDbBEJnpo+8q40syvNzFf9GDM7xswWAdckJjTJOCsKYek4KFkFOO956TivPYMVFsK4cbBqFTjnPY8b57WLiIiI1KamAfdEYDyw1sz+amZXmdkgMzvczA4wswFmdoGZ3WlmnwFFwFpgdgriliBaPgXKSiLbykq89gw2ZQqUVNmtkhKvXURERKQ2MQfczrmngUPwKpXkArcAfwP+jVeZ5E3gEWAY8BRwoHNuvHPum7oEYmatzewpM/vIzD40s6PNrK2Z/c3MPg09t6nLuiVFSlbH154hVscIP1Z7VYWF0KMHNGniPRcWRm+T6nScRESkIaipLCDOuTLgaeBpM8sB+gBdgGbAt8BHzrnap03y5w/AC865c0LbygOuB15xzs00s+uA64BrE7Q9SbS8bqF0kijtGaxbNy+NJFp7bcLpKOEr5KtWwdixYAbhOQXCKSqgvPDKoh07HScREclEvm9bds7tcM4tdc4tcM497pz7W6IG22a2JzAQeKDStjbjXT1/KNTtISD6PKUSDL2nQ1ZeZFtWnteewaZPh7wqu5WX57XXJlo6ys6duwfbYUpRqU6pPCIi0lAEoiygmfXBy/3+AOgNLAMmA2ucc60r9dvknKuWVmJm44BxAB07djzy8ccfT0nc6bRt2zZatKh5eta02LERStZA+Q5okgN5XSGnbbqjqreNG2HNGm+gnJMDXbtC29Bu1XQuli2LbztHHlnPQBuQmo5drOMU/+/FZmBnPGGJT9u2NaVFi13pDkPIzHPRqlVP9ttvn3SHkXBlZUZWVvrHXQ2fUUsSB2VlZWRlZdW6ps8++4zvvvsu5vITTjjBV1lAnHNpf+BNIb8LOCr0+g/AzcDmKv021bauI4880jUGS5YsSXcIElLTueje3Tmvtkntj+7d6x7DI4947zfznh95xLkJE5zLyvLWnZXlvc4ksY5dTceptt+LaMfJr/q8tzHS36jgyMRz8cEHH6Q7hKTYsmVLukOQEL/norafReAd52OsG5RK+P8D/uec+2fo9VPAEcA3ZtYZIPS8Lk3xidRJtHSU7GzvKnllflNUoolWtvCii+C++6CszOtTVua9vvTSum0jHeqTyhNNfco7qjSkiIjURyAG3M65r4EvzeyAUNMgvPSSRcDoUNtoYGEawhOps5EjYfZs6N7du1Gye3d48EGYMyeybfbsut8IGC3Xubw8et/ZGVS0M9qxS/Rx8psTrnxyERGpj0AMuEMuAwrN7D28aigzgJnAYDP7FBgcei2SUUaOhJUrvUHwypXe62htdeW3PCHsvuIdRNFKAKbiOPk5fvUtDRmNSh6KNC4LFixgyJAhdOjQgebNm9O9e3fOPPNMXnjhhYo+RUVFTJ06lfJYV02SrKioCDOjqKgo6duaO3cuZsbKlSuTvq0giGvAbWZNzOxQMzvezPZIZCDOuXedc32dc4c75850zm1yzn3rnBvknNs/9LwxkdsUaQj8lCcM83F/SFqkImUj1nHyc/zq895olKIi0rjcddddDB8+nH333ZcHHniA5557jhtuuAGAV199taJfUVER06ZNS9uAW5LH94DbzCYCXwPLgVeBA0LtC8zs8uSEJyK1iZbr3CTGb3a4jnXQpCJloz454YnOJ1eKikjjctttt3HmmWfyxz/+kdNPP50TTzyRX/ziFyxYsICZMxvml/fOOXZUrYHbiPkacJvZL/AqhywAfopXbyXsdeDsxIcmIn5Ey3V++GGYMGH3Fe2sLO/1vfemN9ZYkpGyUVV9csITnU+eiv0VkeDYuHEjnTp1irqsSegKydSpU5k2bRoA2dnZmBlmu4dbN910E0cccQStWrWiffv2nHjiibz11lsR6wqnhCxatIhJkybRvn178vPzufDCC9m8eXNE3/Xr13PBBRew55570rp1ay666KJqfQBeeuklhg4dSufOncnLy+PQQw/l9ttvp6xKjmKPHj248MILmTNnDgceeCA5OTk899xzAHzxxReceuqp5OXlkZ+fz+TJkyktLY3zKGY2v1e4rwJud86NA/5aZdlHhK52i0h6RMt1vvde2LXLS1nYtSs1g+265iUnOmUjlvrkhPt9r59jkKr9FRFPuu+Z6N+/Pw899BB/+MMf+OSTT6L2+fnPf87FF18MwBtvvEFxcTHFxcUVy9esWcOVV17JggULmDt3Lh06dGDgwIG899571dY1efJkzIxHH32UG2+8kaeffprJkydH9DnrrLN49tlnmTFjBk888QRNmzblsssuq7auL774gkGDBjFnzhyee+45Ro8ezdSpU5kS5Su5JUuW8Pvf/56bbrqJF154gcMPP5wdO3YwePBg/v3vf/PHP/6RuXPnsmLFCm655Za4jmHG81M7ENgOnBj6dxZQDhwRel0AbPeznlQ8VIdbUk3nwvPII87l5UXWzM7L81evuj7vrSzd58LvfiRqf4Ms3edCdsvEc5HIOtxB+H37+OOP3WGHHeYAB7h27dq58847z7344osR/W666SYHuJ07d9a4vl27drmdO3e6Xr16ucsvv7yifcmSJQ5wF110UUT/iRMnutzcXFdeXu6cc+6ll15ygHvsscci+g0ZMsQBMX9mysvL3c6dO90tt9ziWrdu7crKyiqWde/e3TVv3tytXbs24j2zZ892gCsuLq5oKysrcwcffLAD3IoVK2rc12QJah3uDUCPGMsOANbEPdIXkQalPnnJiU7ZSBe/x6Ch7K9IJgjCPRO9evXi3//+N4sXL2bKlCn06dOHv/71r5x88sm+r/S+/PLLnHDCCbRr146mTZuSnZ3NJ598wscff1yt76mnnhrx+rDDDqO0tJRvvvkGgOLiYrKysjj77MiM4PPOO6/autauXcv48ePp3r07OTk5ZGdnc8MNN7B582bWrYucHmXAgAHVUmeKi4vZe++9GTBgQEVbkyZNGDFihK/9bij8DrifAW40s8rzrDozaw9ciZfbLSIpkOivRhO1vvrmJSeyBGAsyf5aOZ5jkIr9FZHg3DORlZXFscceyy233MLLL7/MF198wWGHHca0adPYtGlTje/917/+xdChQ2nRogUPPPAAb731Fm+//Ta9e/dm+/bt1fq3bds24nVubi5ARd+1a9fSpk0bsrOzI/p17Ngx4nV5eTlnnHEGzz77LDfccAOvvvoqb7/9dkU6SdVtd+7cuVosa9eurbbeaNtq6GqeaH63G4ATgfeBf+J9JXIXcCDe7I+/SUp0IhIhXE4ufLUmXE4O6jZgS+T6unXz3h+tPQgSfeyiadsWvv02eruIpEdQ/zZ16dKFn//850yePJlPP/2U/v37x+z79NNP07RpU+bPnx8xSN60aROtW7eOe9udO3dm06ZN7Ny5M2J94SvgYZ9//jnvvPMO8+bN48ILL6xof+aZZ6Kut/JNnpW39d///rdae9VtNXS+rnA7574F+gK3AtnA53iD9XuAo51z3yUtQhGpkOivRhO5vkSXzku0IHytLCKpF4S/TV9++WXU9o8++gigIg0jfCX6hx9+iOhXUlJCVlZWxID21VdfZXUdL9MfffTRlJWV8fTTT0e0P/7449W2C0QMynfu3ElhHF8PHn300Xz55ZcRFVXKy8t58skn6xJ6xqr1CreZZQGHAl85524Gbk56VCISVaK/Gk3k+sJXiadM8d7frZv3H1pQUiVS8bXyxhhTc8VqF5HkC8LfpkMPPZQTTjiBIUOGcPDBB7Nlyxaef/557r//fkaMGEG30OX2gw8+GIDbb7+dU045haysLPr27cuQIUO48847GTNmDGPHjuWTTz7h5ptvpmvXrnWKZ/DgwRx33HGMHz+eDRs2sP/++/PEE0/w/vvvR/Q76KCD6N69O1OmTCErK4vs7GzuuOOOuLY1evRoZs6cyVlnncWMGTPo0KED999/P1u2bKlT7JnKzxVuB7wD/CjJsYhklHA+8LJlqSszVd9yclVzmGOlOqTjq1a/+dVBLj2ocn8iwZTueyZmzZpFeXk5M2bM4KSTTuKnP/0pxcXFzJw5k3nz5lX0O+2007j00ku59957Ofroo+nXrx8AJ598MnfddRdvvvkmp512GnPmzOHhhx9mv/32q3NM8+fPZ+jQofzqV7/ipz/9Kbt27eKee+6J6JOTk8OCBQvo1KkTF110ERMnTmTgwIFcd911vreTk5PD3/72N/r06cOll17K6NGj6dmzZ8VMm42Gn1ImwBfAcD990/1QWUBJhcplpm67bUnKykxNmBBZ2ir8mDAhvpjDj+xs53JyElMuKxVlAWvrV9PvRX2OnV9BKD8WFPobFRyZeC4SWRYwSPyWopPkC2pZwD8BV5hZTrIG/iKZJF35wM8/H197ZdFi3rkTWrZMTHm6+hwTv++tzzbqc+z8Urk/ERGJxm+VkpbAvsAXZvYCsBYv1STMOeduSnRwIkFV33zgwsK65RPWZ7ux+mzcCBs21P7+uq6/PrFVbU/GNlat8lJTEpXbOXKkBtgiIhLJ74D7+kr//lmU5Q7QgFsajfqUmapPebr6bDfZpbHqUxLPb2zJ2H+z3e3JKBUoIiLityxgk1oeWckOVCRI6lNmqj5pEfXZbhBKY8XiN7ZE77+Zl2ldmUoFiohIovnN4RaRSirn6kJ8ubr1SYuoT45wsvOL61MSz29sid7/qoPtsFTPQCciIg2b35QSAMzsNOB4oC3wLfB359xzyQhMJOjCubpFRV6ZKb/qm9pRnxzhZOYXp2q/Ern/PXoEcwY6ERFpWHxd4Tazlmb2d2ARMBkYClwBLDKzIjNrkcQYRRqUIKd21MfQofG1B0FDPRciIhIsflNKZgBHAKOA5s65zkBz4KJQ+4zkhCfS8DTU0nGpKLuXaA31XIiISLD4HXCfDdzgnCt0zpUBOOfKnHOFwK9Dy0UkimgzIyZ61rO6zr6YSKmYOj2WdMz6KSIi4pffHO52wAcxln0QWi4iVdSnBGCQtuFHfcoC1kd99j8ox05ERBo2v1e4VwCnxVg2NLRcRKpIxYyU6Zr1MihSMcOliEhdmVnFY88994x4HX706NEj3WFGtWvXLqZOncprr72W7lAynt8r3H8Cbg/dHFmIN9NkJ+A84OfAVckJTySzpSLNIp2pHJXVpyxgfaRihksRkboqLi6u+Pf333/PhRdeSO/evZk6dWpFe25ubhoiq92uXbuYNm0aTZs2ZeDAgekOJ6P5GnA75+4ws3zgSmBMqNmAUmCmc+4PyQlPJLMlY3bHqtPC15TKkcgpy2uT7Jksk7HddMUsIo3HgAEDKv69detWcnNzad++fUR7IpSWlgZ24O5HpsdfG98T3zjnrge64KWWXAScCnRxzunLV5EYEl12LpxzvGqVN2nLqlWwZQvk5ET2y86GrVsj+40bl9ybCdNVFrChzr4pIo1PcXExw4cPZ6+99qJ58+YceOCB3HTTTZSWlkb0GzBgAD/5yU+YP38+vXv3Jjc3lzlz5gDw9ddfM2LECFq0aEHbtm0ZN24cTz31FGbGW2+9FbGeJ554gv79+5OXl0ebNm0477zzWLNmDQDbt2+nefPmAPz617+uSH+ZOXNmjfvw8MMP06tXL5o1a0bv3r1ZvHgxAwYMYMiQIRV9XnjhBcyMZ555hjFjxtCuXTu6h2eSA5555hn69+9P8+bNadOmDWeffTaff/55xHY6derEJZdcEtG2ffv2ajFed911NG3alP/85z8MHDiQ5s2b07VrV2bNmoWLNftZEsQ106RzbpNzbnGoWsli59ymZAUm0hAkuuxctJzjnTuhZcvIbey5J+zYEdkv2bnJ6SoLWJ9ZP1UWUKRxKPxPIT3u7EGTaU3ocWcPCv8TzFJGK1eupF+/ftx///0sXryYiRMncu+99zJ+/Phqfd9//32uueYarrrqKl544QV+/OMf45zjjDPO4OWXX+a2227j0UcfZefOnVx99dXV3n/nnXdy/vnn86Mf/Yinn36ae++9l2XLlnHCCSdQUlJCbm4uf//73wEYP348xcXFFBcXc9FFF8WM/9lnn2X06NH07t2b+fPnc8UVVzBhwgRWxpgd7pJLLqFZs2Y89thjzJ49G4CFCxcybNgw2rdvz5NPPsndd9/NsmXLOO6441i3bl0djio45xg2bBinnnoqCxcu5Oyzz2b69OnMmjWrTuurC18pJWZ2LbCXc+6yKMvuAr50zv0u0cGJNAR+Z0asmioSLQUkVm7xxo2wYcPu101ifJROZm5yQ8+H9nN+RCR4Cv9TyLhnxlGy07taseq7VYx7xitHNPKwYP0Sn3/++RX/ds5x3HHH0bx5cy655BLuvvtuWrZsWbF8/fr1LFmyhIMOOqiibdGiRbz99tssXLiQM844A4AhQ4Zw0kknsbrSH+PNmzczZcoULrnkEu69996K9iOPPJKDDz6Yhx9+mEsuuYT+/fsDsNdee/lKgbnxxhs54ogj+Mtf/lLRdsABB3DsscdG7T9w4EDuv//+iLYpU6Zw0EEH8eyzz9Ik9J9Zv379OPjgg7nzzjuZMSP+qV/Ky8u5/PLLueKKKwA46aSTWLduHbNmzeKyyy5jjz32iHud8fJ7hXss8F6MZe+GlotIHUVLFYmWAhIrt7hqe6xSfMks0ec3tkSrfOwgvvQZv8fdbz8RCZ4pr0ypGGyHlewsYcorwcuI3bRpE1dffTX77LMPubm5ZGdn84tf/IKysrJqKRUHHHBAxGAb4K233iI3N5fTTz89ov2cc86JeP36669TUlLCyJEj2bVrV8Vjn332YZ999qlTVZLS0lLefffdats65phj6Ny5c9T3DB8+POL1xo0b+e9//8v5559fMdgO72u/fv0qrrjXxYgRIyJen3322WzevJkPP/ywzuuMh98Bdzfg0xjLvgC6x1gmIj74LU8X5JzjdMWWirKAKh8okrlWfxf9a7ZY7el04YUX8uCDD3LllVfy8ssv8/bbb/P73/8e8PKTK4s2iF27di35+fmYWUR7x44dI16HUzOOO+44srOzIx6ffvop30a7E78WX3/9Nc45OnToUG1Z1e3H2oeNobJW0fatU6dOFcvromoM4TjDOevJ5rcsYAnQNcayvfCqlYhIHflNxwinMNSW2pCOEn1+Y0u0VJQFbOjpMiINWbdW3Vj1XfVyRN1aBasc0datW1m8eDG//e1vueyy3Rm8b7/9dtT+VQfV4A1U169fj3MuYvk333wT0a9dO2++wkcffZT999+/2nr23HPPuOPv2LEjZhY1z/qbb76JOuiuug9tQ1/Dfv3119X6fv311xVxAzRr1owdVW5WqumDwjfffEOXLl0qXofj7No11vA2sfxe4X4duMbMIuq1hF5fHVouInUUTzqGn2nh41lfIqeFT/SU9X7E2tdwWcSa9svvcUpXuoyI1N/0QdPJy478+i0vO4/pgwLw1WAlJSUlOOfIzs6uaHPO8dBDD/lex4ABAygtLeWZZ56JaK+cUw1UVOv44osv6Nu3b7VHr169AMjJycHM+OGHH2rddrNmzejTpw9PPfVURPs//vEP1q5d6yv+tm3bcuihh/Lkk09GVBD59NNPeeeddzj++OMr2rp37877778f8f7nnnsu5rqffPLJiNdPP/00rVu3rpaWkyx+r3BPBf4BfGJmjwBr8K54X4g3rfuYZAQn0lhMnx45xTjULx3D7/oawtTmQ4fCffdVb//uu931yWPtl9/jlOjzIyKpE74xcsorU1j93Wq6terG9EHTA3fDZMeOHenTpw8zZ86kffv2tG7dmtmzZ7Oh8h3xtTj99NPp168fY8eOZcaMGfTo0YPHH3+cjz/+GKAiL7pt27bMnDmTq6++mq+++oqTTz6Zli1bsmbNGpYsWcIpp5zCOeecQ5MmTTjggANYuHAhJ554Iq1atWKvvfaiU6dOUbf/m9/8htNPP51zzz2Xn/3sZ3z99ddMmzaNDh06RORk1+SWW25h+PDhDBs2jPHjx7N582Z+/etfk5+fz+TJkyv6nXfeeVx66aVce+21nHTSSfzrX/+K+eGkSZMm3HXXXezYsYM+ffrw3HPP8cQTTzBz5syU3DAJeJ+e/DyA/sBrwC6gPPRcBPT1u45UPI488kjXGCxZsiTdIUhIos7FI4841727c2be8yOPJH993bs7590GGPno3r1+206lyvtw221Lou5PTfvl97gn+vw0dPobFRyZeC4++OCDdIeQFFu2bHHdu3d3I0eOjLr8008/dYMHD3Z77LGH69Chg5s8ebKbP3++A1xxcXFFv6OOOsoNGjQo6jrWrl3rzjnnHLfHHnu41q1bu7Fjx7rZs2c7wH300fKfQDQAACAASURBVEcRfRcsWOAGDhzoWrRo4Zo3b+72228/d/HFF0f0W7Jkievdu7fLyclxgLv11ltr3Me5c+e6/fbbz+Xk5LhDDz3UPfPMM+7AAw905513XkWfxYsXO8C9/vrrUdexaNEi169fP5ebm+tatWrlzjrrLPfZZ59F9Nm1a5e74YYb3N577+3y8vLc0KFD3UcffVQtxmuvvdZlZWW5//znP+7HP/6xa9asmevcubO7/vrrXXl5eY374lztP4vAO87H+NTvFW6cc0uBgWbWHGgDbHLO1f4dg4j44rd8YCIlOjc5HaXz4ol11arqs2+KiKRSrJrUAPvttx8vvfRStXZXZYKWqhPYVNapU6dqKSQXX3wxrVq1Yt99941oHzZsGMOGDasx3oKCAt59990a+1Q2evRoRo8eXfH6iy++4LPPPuNnP/tZRduQIUNqnHTm9NNPr1ZppaqsrCxuvvlmbr755oj2WOs99NBDI6qvbN26NWoefLL4HnCHhQbZP5hZezPb5ZzbmYS4RKQe/KaKJHJq83Slp8Tah2jMIssHjh3rtYXvu4kVc0NIvRGRxuHPf/4z27dv58ADD6S0tJTnn3+eBx98kBtvvJGmTeMe9sXlu+++4/rrr2fQoEG0a9eOzz77jFmzZtG6dWvGjBmT1G0HXcyEGjPra2YTo7RfaGbrgG+ATWYWfwVyEUmqdJQZTFfpvGj7kJ1dfbp7My+xpLKdO/3NyKmygCKSKfLy8pg9ezbDhw/nrLPO4tVXX+W2227jpptuSvq2s7Oz+d///sfEiRMZPHgw11xzDYcccgivv/46+fn5Sd9+kNX0UedqvBsi/xhuMLN+wFzga+BO4CDgWjP73Dn3QBLjFJE4JLrMYCK3mWiV9wG86dnDHxgq75ffq+CgsoAikrkuuOACLrjggrRsOy8vj4ULF6Zl27HMnDmTmTNnpjuMGssC9gP+WqVtPN4NkwXOuaudc0OBvwA/q/pmkYYuXE5v2bL6l9NLtESXGUz0NlOh6n51j2N6LpUFFBGRRKppwN0J+KRK2xDgn865zyq1PQYckujARIKsPtOJp8LQofG1Z+o2wf+58Jt6EqssYFBn+BQRkeCracBdClRUXzezvYEuQHGVft8CzRIfmkhwBT2n9/nn42vP1G2C/3MxciTMnu1d6Tbznh98EObMiWybPbv6Vf5o743WT0REJJqaBtyfASdUej0UcMDLVfrtBVSfx1OkAUtGTq/fGR/99EtHznG6jkk82/WbPhNtu+mYRVNERBqGmm6avB+YbWZZeBVJrgFWAUuq9BsKfJCc8ESCKZHl9MB/2bl0lPvzq23b3TM7Vm2vi1Tsa7Rt+C0VKCIi4ldNV7jnAncDk4BZwFbg/Mp1t82sAzAC+FsSYxQJnETn9PpNi0hHub90ScW+RtuG31KBIiIifsUccIdmrLwKaA3kO+f2dc79s0q3jUBX4K4kxigSOJVzeqH+Ob1+0yLiKfeX6pzjjRvja69NXfYV4tvXeNJdVAJQRETqqqYr3AA457Y756J8UQzOuV3OuW8126Q0RuGc3iOPjD+nt2qOcKy0i/qUp0t1znGiS+fVZV/jPRfxxKYSgCKSCMXFxYwYMYIuXbqQk5NDu3btGDx4MA899BBlZWUpjaVHjx6NfgbIVKl1wC0iiVW5jJ1z3vOWLZlfni7RsaViX+tTKlBEJF5//OMfOfbYY9m4cSOzZs3i5ZdfZs6cOfTq1YsJEybw7LPPpjtESZKabpoUkSSIlTfcrh20aFHzjI+JnBky0RIdWyr2NdY2kr1dEWl8XnvtNa6//nomTZrEXXdFZuIOGzaMq666iu+//75e2ygtLSU3N7de65Dk0BVukRSLlQu8caO/FJDGVJ4uFfsabRuN6RiLSGrMnDmTNm3a8Nvf/jbq8n333ZfDDz+c9evXM378eHr16kVeXh577703F1xwAWvWrInoP3XqVMyM999/n5NPPpkWLVowYsSIiuXz589nwIAB5OXl0bp1a84991xW+7gZZcWKFYwcOZL8/Hxyc3Pp06cPf/1r5MTjn3zyCcOHD6dDhw40a9aMbt26ce6557Jr1y4Atm3bxmWXXUa3bt3Izc2lY8eO/OQnP+Gjjz6K97A1GLrCLZJi6SjZlwp+y/iJiKTcikJYPgVKVkNeN+g9HXqm7g9TWVkZRUVFnHrqqTRrVvNcgRs3bqRZs2bceuut5Ofn89VXX3H77bdz7LHH8tFHH1V7/7Bhw7j44ou59tpradLEu456//33M2HCBMaOHcuNN97I1q1bmTp1KscffzzvvfceLVu2jLrtL7/8kqOOOooOHTpwxx13kJ+fzxNPPMHZZ5/NggULOOOMMwA47bTTaN26Nffddx/t27dnzZo1PP/885SXlwNw5ZVXsmjRImbMmMH+++/Pt99+y5tvvsnmzZvreygzlgbcIik2fXrkwBQaRo5wTWX8NOAWkbRZUQhLx0FZ6A9UySrvNaRs0L1hwwZ++OGH/9/evcc5VV97H/8sh4sit0oLKjCD1KJH8UgFvFYERcBLER+rxzrHItWixSr6WAtKVUQBLSq1KiKtCFaUUmqV4w1FBdun2B6oRWnVQkW8VkDUkSqVy3r+2DuQCcnMnplcdpLv+/XKK7P3/iVZyY8MKztr1o/KCGdWDjjgAG6//fYd29u2beOYY46hsrKSJ598ktNPP73W+EsvvZTRo0fv2N60aRNjxoxhxIgRzJw5c8f+I444gh49enDvvfdy2WWXpX3s8ePH4+4sWbKEDh06ADB48GDefvttrr32WoYOHcqGDRtYtWoVjz766I4EHOCcc87Z8fPSpUuprq7m/PPP37EvNe5yE6mkxMz61XH5hpkdYmbN678nESnVZcILsbqliEi9VozbmWwnbPss2B9Td999N4ceeiitW7emWbNmOxL1119/fZexqYns0qVLqampobq6mq1bt+64dOnShQMPPJAXXngh4+M+9dRTnHzyybRr167WbQcPHsyKFSuoqamhQ4cOdO/enbFjx/Lzn/+cVatW7XI/ffv2ZdasWUyaNIlly5blvftKHEWt4V5MsMJkussS4C/ARjMr8nN0IvlRijXC2W4LmC9Rlo/PxTgRyZPPMnzqz7Q/Bzp06MAee+wRqYb6jjvuYNSoUQwcOJCHH36YP/3pT7z44osAbN68eZfx++yzT63tdevWATBw4ECaN29e6/LKK6/wYbolgZNue//99+9yuyuvvBKADz/8EDPjmWeeoU+fPlx11VX06NGD7t27c/fdd9d6DhdeeCEzZ86kb9++dOzYkcsvv5zPUr8GLSNRS0pOI1h1cgUwn2Cp904Eq0z+J3ANcATwIzP7yN1vyUGsIhJjxVgqE7XuPNvjRCSPWlUGZSTp9udJs2bN6N+/P88//3y9nUTmzp3LCSecwK233rpj35o1azKON7Na24lSkFmzZnHwwQfvMj5T/XbitsceeyxjxoxJe3zfffcFoHv37tx///24OytWrODOO+9k1KhRdOvWjZNOOonWrVszefJkJk+ezNq1a5k/fz5jx46lRYsW3HzzzRkfv5RFPcM9DHjK3U9z91+6+9Ph9TeBp4AB7n4xcDdwfp33JCIlqRhLZaIuH5/tcSKSR4dOhIqUhvsVrYL9eTR27Fg2bty442xxqjVr1vDyyy/z2Wef0bx57Srd++67L/LjHH300bRp04bVq1fTp0+fXS4HHHBAxtsOGTKEl19+mYMPPjjtbVM/KJgZvXr14rbbbgNg5cqVu9xnVVUVV1xxBYccckja4+UiasJ9OvCbDMfmE5wBhyD53q+pQYkUg1GjoFkzWL48uB41qtAR1a9Uyx0Sz2v58p3PK91zTd2XrlsMBPujjEv9dlh17CIxtF81HD4DWlUBFlwfPiOvXUoA+vXrx6RJk7jzzjs58cQTmTNnDr/73e9YsGABo0ePpmfPnqxZs4YhQ4awcOFCJk2axKJFi7j66quZO3du5Mdp27YtU6ZMYfLkyVx00UU8+uijLF68mDlz5jBy5EgefPDBjLedMGECn3zyCf369WP27NksWbKERx55hBtvvJHvfve7ALz88ssMGDCA6dOns2jRIhYuXMiFF15Is2bNOP744wE46qijmDx5Mo899hiLFy/m+uuvZ8WKFQwaNKhpL2IRi1pSUgF8FXgmzbH9w+MA/w4vIiVt1ChIKldj27ad29OmFSam+uS63KFQ5RTpHnfEiOAs+xdf1L3PLFjtM5XZziS7rnGp9eml2vJRpOjtV533BDudiy++mH79+jF16lR++MMfsmHDBtq0aUOfPn245557+OY3v8mgQYP4+OOPmTp1Kps3b+a4445j4cKFdO/ePfLjXHjhhXTt2pUpU6bw4IMPsmXLFjp37ky/fv3o1atXxttVVlaybNkyxo8fz9VXX8369evp0KEDPXv2ZPjw4QDsvffeVFZWctttt/HOO++w++67c8ghh/DYY4/Ru3dvIPhwMW/ePG666Sa2bt1K9+7dmTp1KpdeemnTXsBi5u71XoCHgI3AGUBFuK8C+Fa4/8Fw36XAn6PcZ64uvXv39nLw/PPPFzqEslZR4R6kYO633PL8jp8rKgodWWZVVTtjTr5UVRXH/Ud53OS5iHoxq3s70/5WrdwfeKB2LA88EOyvb1w50O+o+CjGufjb3/5W6BByoqamptAhSCjqXNT3bxFY5hHy06glJZcAfwV+DXxuZh8AnwPzgJXhcYBPgElN/xggEm+ZOhzFufNRrssdClVO0dT7d69dd57uTHa6cenq04uxjl1ERHIvUsLt7hvc/VhgCHADQT33DcBgd+/n7h+G42a7+/ycRSsSExUVDdufqhC11Llu25evtoCpr91eezXt/qqqardorKqKNi5TEl2KLR9FRKRpop7hBsCD7iQ3uPuo8DpdTbdIyUvUJkfdnyxRc7x2bXDWNFHrnOuke+LEoE1fsmy27Tv55Ibtb4x0r11NDbRoUXtc8+a77tstw2+71Phy/TqJiEj5aVDCDWBmHc2sMvWSi+BE4mraNPj+93ee0a6oCLaj/MFkoVrH5brc4YknGra/MdK9dlu2QJs2O89MV1XBfffBzJm1n+uXvhQtPpWFiIhItkVd2r2tmd1nZp8B7wNr0lyazMwqzOwlM3ss3N7PzP5oZqvM7Fdm1qK++ygKc4BuBK9+t3Bbis60abB1K/TuHVxH7U5SyNZxuSx3yMfzynRf6RZOS32uGzdGv8+mvE7F1nqx2OIVESlGUdsC3kXQoeRe4BVy1/pvNPAq0DbcvhmY6u5zzWw6waI6d2e6cVGYA4wEEmfp1obbADqDVhZKtXVcPp5XpsdIbeOXrh1hPuIrtpUmiy1eEZFiFbWkZDBwpbtf4u4zwj+OrHVpaiBm1gU4BfhFuG3A8QQL6wDMJljxsriNY2eynfBZuF/KQqnWCOfjeaV7jHQ9stOV6OQjvmJbabLY4hURKVbmmXpgJQ8yWw98290X5SwQs/nAZKAN8EPgPOBFd98/PN4VeNLde6a57UjC88SdOnXq3ZAVmfJueR3Heke/m02bNtG6desmhyNN15i52LgR3n03WISlRQvo3Lnp3TbiIB/PK/UxEgvZAHTpsol33tk5F717133bbMe3vI73d2oscZDLePU7Kj6KcS7atWvH/vvvX+gwsm7btm1URG1nJTkVdS5Wr17NJ598kvH4gAEDlrt7n3rvKEqzbuAO4PYoYxtzAU4FpoU/9wceA74CrE4a0xV4pb77KvjCNw+4e5W7W3iduuBFlaePvKphD1OMCxmUKs1FYWVa+CbXC+7UF0s+F/9prFzGq/dFnj3wQDBxZsF10mpLxTgXWvhGci2uC988DZxqZjPN7FtmdnzqJeL9ZHIMMNTM3gTmEpSS/BRob2aJOvMuwHtNfJzcStRnrwWcnfXZyX+ENBFI+VqbVuF+EWmwOJXoxCmWKIotXsmgUL1GRSSyqAn3o8B+BGUe84BF4eWZpOtGc/er3L2Lu3cDzgaec/dq4HmC5eMBhodxxFeU+uxqYAZQBVh4PQP9waRIIyW38YPCtvErtpaCxRavZKBi/KLwyCOPMGTIEDp27Mgee+xBVVUVw4YN46mnnipoXGbG+PHjd2yPHz8eM2Pr1q113m7x4sWYGYsXL85tgCUiapeSATmNIrMxwFwzuxF4iaBLSnxlan+Wur8aJdgiWVRdHVwWLw7a+MUhlmJRbPFKGoXsNSqR/OxnP2P06NGce+65jB07lj333JN//OMfPP744zz33HMMGTKkYLEtXbqULl26FOzxy0WkhNvdl+Q6kKTHWgwsDn9+Azg8X4/dZJUEZSTp9ouIiORCqfYaLSG33HILw4YN46677qJNmzYAHH/88Xzve99j+/btBY3tyCOPLOjjl4sGrzQpdVB9toiI5JuK8WNv48aN7L333mmP7bZb7VRszZo1VFdX85WvfIWWLVvSq1cvfvvb39Yakyj7WLVqFaeccgqtW7emqqqKCRMm1ErgN23axCWXXEJlZSUtW7akU6dODBw4kNdee23HmNSSkoRXX32VAQMG0KpVK/bZZx+uvfbaSB8OHn74YY488khatWpF+/btOfPMM3lL37ZkTrjN7DkzOzDp57ouz+Yv5BhTfbaIiOSbivHrV+AVng8//HBmz57N7bffzt///veM495++22OOOIIVqxYwdSpU1mwYAGHHXYYZ5xxBgsWLNhl/Omnn87xxx/PI488wrBhw7juuuuYPXvn0iiXX3458+bN47rrruOZZ55h+vTp9OrVi48//rjemIcNG8bAgQN55JFHOOecc7jhhhuYMGFCnbeZPn06Z5xxBgcddBDz58/nnnvuYeXKlRx33HF8+umn9T5mKaurpMSSft6NoO9GlLHlTfXZIiKSbyrGzywGKzxPnz6db33rW1xzzTVcc801dOjQgRNPPJERI0YwaNCgHePGjx+Pu7NkyRI6dOgAwODBg3n77be59tprGTp0aK37veKKKxgxYgQAAwcO5LnnnuOhhx7asW/p0qVUV1dz/vnn77jN6aefHinm733ve4wdOxaAQYMGUVNTw6233spll11G+/btdxm/adMmxowZw4gRI5g5c+aO/UcccQQ9evTg3nvv5bLLLov02KUo4xludx/g7q+FP/cPtzNe8heyiIiISEQxWOG5R48evPTSSzz55JOMGzduR5nI4MGDufHGG3eMe+qppzj55JNp164dW7du3XEZPHgwK1asoKamptb9nnLKKbW2e/bsWat8o2/fvsyaNYtJkyaxbNkytm3bFjnms846q9b22WefzaZNm1i5cmXa8UuXLqWmpobq6upasXfp0oUDDzyQF154IfJjlyLVcIuIiEjpitpBLMcqKio45phjuPHGG1m0aBFvvPEGhxxyCNdffz0fffQRAOvWreP++++nefPmtS5XXnklAB9++GGt+9wrZancli1bsnnz5h3bd9xxBxdeeCEzZ86kb9++dOzYkcsvv5zPUttIptGpU6e02++++27a8evWrQOCM+2p8b/yyiu7xF5uMpaUmFm/htyRu5f3RxcpbXMIzoa8RdB1ZiIqHZKSNWdO0ML5rbeCRhcTJ6paQYpYTDuI7bvvvlxwwQWMHj2aVatWcfjhh9OhQweOPfZYxowZk/E2DdG6dWsmT57M5MmTWbt2LfPnz2fs2LG0aNGCm2++uc7bfvDBB3Tv3r3WNkDnzp3Tjk+UwMyaNYuDDz54l+OJ7izlqq4a7sXsrNs26q7hBqh/QXqRYhSD+j+RfEksWpg4AZZYtBCUdEuRmkjt3+GQ9w5ib7/9Nl27dt1lf6JbSKKDyZAhQ1i6dCkHH3wwe+yxR1ZjqKqq4oorrmDOnDkZy0KSzZs3b0cNN8DcuXNp3bo1PXv2TDv+6KOPpk2bNqxevZrhw4dnLe5SUVfCnVyX3R64A1hJsPT6B0An4NvAwcDFuQpQpODqqv9TAiIlpq5FC5VwS1FK/Lst4LeUPXv2ZMCAAQwZMoSDDjqImpoannjiCaZPn85ZZ51FZdgzfcKECRx++OH069ePH/zgB3Tr1o2PPvqIlStX8sYbb9T6Y8QojjrqKIYOHcohhxxC69atWbJkCStWrIiUEP/85z9n+/bt9O3bl4ULF/KLX/yC8ePHp/2DSYC2bdsyZcoULr74YtavX89JJ51Eu3btePfdd1myZAn9+/fnnHPOaVD8pSRjwp282I2ZzQKedvcLUobdb2b3Av8H+J+cRChSaDGp/xPJBy1aKCWpwB3Ebr75Zp544gkmTZrEunXrqKiooEePHtx00021OndUVlaybNkyxo8fz9VXX8369evp0KEDPXv2bNRZ4379+jFv3jxuuukmtm7dSvfu3Zk6dSqXXnppvbd99NFHueSSS7jhhhto164dP/7xj7nmmmvqvM2FF15I165dmTJlCg8++CBbtmyhc+fO9OvXj169ejU4/pLi7vVegI+AEzMcGwRsjHI/+bj07t3by8Hzzz+/c+MBd69ydwuvH2jAHTXltqUq9TXp4On/tVUFw2vNhRRUqc3FAw+4V1W5mwXXD+Th/VlV5Q67XqqqGhZfqc1FMSvGufjb3/5W6BByoqamptAhSCjqXNT3bxFY5hHy06hdSnYD9s9w7GuofrtwEvXFawmq7BP1xVGa+jfltqUq3WtSA7RIGacVRCXHErXUa9cGKW+ilnpOjt+fURctLFR8IiLFKGrC/Tgw2czONLMKADOrMLOzgBuBx3IVoNSjKf1FY9CbNHbSvSZbgDZoBVHJq7pqqXMp6qKFhYpPRKQY1fVHk8kuBboCvwK2mtlHwJfC2/8+PC6F0JT6YtUm7yrTc98IbMhnIFLuMtVMr10L3brltmVflEULVestIhJdpITb3TcAx5rZicCRwD7A+8BSd1+Uw/ikPk3pLxrT3qQFpddEYqKyMkiuU5nt3F/Iln2Z4qvUe0VEZBcNWmnS3Z9x9xvcfVR4rWS70CYS1BMni1pf3JTbliq9JhIT6WqpzYJ66WSFKuOIWust0lie+o9dJM+y+W+wwUu7m1lHM6tMvWQtImmYaoJ64sbUFzfltqVKr4nERLpa6ky/+wtRxhG11lukMZo3b87nn39e6DCkzH3++ee0bNkyK/cVqaTEzNoCtwP/BWR6ZHUqKZSm9BctcG/SWNJrIjGRWkvdrVu8yjii1HqLNEbHjh1599136dy5M3vssQdmVuiQpEy4O1u3buXTTz9lw4YNdOrUKSv3G/WPJu8CzgDuBV4B/p2VRxcRkcgmTqy97DqojENKU9u2bQF477332LJlS4GjyZ7Nmzez++67FzoMoe65aNasGbvvvjuVlZVZm6+oCfdg4Ep3vysrjyoiIg2WOJs8blxuu5SIxEHbtm13JN6lYvHixXz9618vdBhC/uciag23Aa/nMhApEXOAbgT/srpR3ovoiORAdTW8+SZs3x5cK9kucXPmBLVEu+0WXGtlIZGiFDXhngt8M5eBSAnQypUiItmj5TxFSkbUkpKngZ+aWRvgCYJlQGpx9+eyGZgUobpWrtRZOBGRhqlrOU99tSFSVKIm3I+G1/sB5yXtd4JyE0ddSkQrV4qIZI+W8xQpGVET7gE5jUJKQ6ZVGvciqOd+KxwzEZ3xFhGpj5bzFCkZUZd2X5LrQKQETCSo2U7+BrQ58CnwYbidqOsGJd0iInVRH0iRktGglSbN7MtmdqqZDTezvcJ9u5tZg1eslBKUbpXGtsAXKeMSdd0iIpKZlvMUKRlRV5o04CfAJUALgprtvgR/PPko8HvghhzFKMUkdZXGTB/FVIIoIlI/LecpUhKinpm+CvgBMAE4guD8ZcL/AKdmOS4pFZlKDVWCKCIiImUiasJ9ATDB3ScBf045thr4alajktIxEWiVsq9VuF9ERESkDERNuDsDL2Y49gWwZ3bCkZKTrq57BvqDSRERESkbURPud4GeGY4dCqzJTjiSU4Vadr0aeBPYHl4r2RZJS6t4i4iUpqh9uH8NXGtmf2bnmW43sx7AFQTnLCXOEsuuJ7pLqT2fSKwkVvFOdIBLrOIN+ps5EZFiF/UM93jgNeAFYFW479fAK+H2TVmPTLKrrmXXRaTg6lrFW0REilukhNvdPwf6Eyzr/gdgEfC/BOdIT3T31E7LEjdadr1pClWOI2VDq3iLSFapRi1WopaU4O7bgF+GFyk2mZZdV3u++qkcR/JAq3iLSNaoRi12GrrS5P5mdo6ZXWlm3zaz/XMVmGSZ2vM1nspxJA8mTgxW7U6mVbxFpFFUoxY7UVea3B2YBpwLVCQd2mZms4GL3f3fOYhPsiXxgXYcQRlJJUGyrQ+69VM5juRB4qTTuHFBGUllZZBs62SUiDSYatRiJ+oZ7lsIUrPrgP2BNuH1eIIkfEougpMsU3u+xtFqmZIn1dXw5puwfXtwrWS7iVTDKuUqUy2aatQKJmrCfTZwvbtPcvc33P1f4fVEguXez8ldiCIFpnIckeKTqGFduxbcd9awKumWcqAatdiJmnC3BP6U4dgfgRbZCUckhrRapkjxUQ2rlLPqapgxA6qqwCy4njFDX5sVUNSEexEwKMOxQcBz2QlHJM+itvtTOY5IfEQpFVENq5Q71ajFStS2gLcBvzSzPQkWvPkA6AScBZwM/LeZdU8Mdvc3sh2oSNap3Z9I8Yna7kx9FkUkRqKe4V5C8Cdi3weeBVaG1xeF+5cQrDiZuIjEn9r9iRSfqKUiqmEVkRiJeoZ7RE6jECkEtfsTKT5RS0XUZ1FEYiRSwu3us3MdiEjeafVNkeLTkFKR6mol2CISCw1aaTLBzNqZWR8z65LtgETyRu3+RIqPSkVEpAhlTLjNbLCZ3ZRm/9XAOoJ2gGvN7EEzi1qaIhIfavcnUnzU7kxEilBdZ7gvAnok7zCzE4EbgdeAy4B7gP8CRucqQJGcUrs/keKjdmeNp9U3C2SErAAAF3tJREFURQqirjPTXwduSNk3AtgMDHb3fwKYGQQrTd6aiwBFREQkC6K2VBSRrKvrDHdH4B8p+04Efp9ItkOPk3ImXERERGJGq2+KFExdCfenwJ6JDTP7GtABeDFlXA1Qkf3QREREJGu0+qZIwdSVcL8GnJa0fRrgwNMp4/YjWHlSRERE4irTKpvp9qvWWySr6qrhngo8bGZ7ESTU5wGvAP8vZdzpwIqcRCciIiLZMXFi7RpuSN9SUbXeIlmX8Qy3uz9C0ImkL/AdglKSM93dE2PCPtwDgCdyHKeIiIg0RdSWiqr1Fsm6Ohe+cfefuXuVu7dx9xPcfVXK8Xfcvb27z8htmCIiUlAqMSgNUVoqqtZbJOsatdKkiIiUkUSJwdq14L6zxEBJd2lqSK23iESihFtEROqmEoPyMnFiUNudLF2tt4hEpoRbRETqphKD8hK11ltEIqurS4mIiEhQSrB2bfr9Upqqq5Vgi2SRznCLiEjdVGIgItIkSrhFRKRuKjEQEWmSWCTcZtbVzJ43s1fN7K9mNjrcv5eZPWNmq8LrLxU6VhERiSG1LRSRGItFwg1sBa5w9/8AjgQuNrODgLHAs+7+NeDZcFtERPIp7m0B4x6fiJS9WCTc7v6+u/85/PlT4FWgM3AaMDscNhsYVpgIRUTKWNzbAsY9PhEpe5a0UnssmFk34AWgJ/CWu7dPOvaRu+9SVmJmI4GRAJ06deo9d+7c/ARbQJs2baJ169aFDkPQXMSJ5iJHli/PfKx377S78zoXjYivnOh9ER+ai/jI1lwMGDBgubv3qW9crBJuM2sNLAEmuvvDZvZxlIQ7WZ8+fXzZsmW5DrXgFi9eTP/+/QsdhqC5iBPNRY5065a+LWBVVbA8eBp5nYtGxFdO9L6ID81FfGRrLswsUsIdi5ISADNrDvwGmOPuD4e7PzCzfcLj+wDrChWfiEjZintbwLjHJyJlLxYJt5kZcC/wqrvflnRoATA8/Hk48Gi+YxMRKXtxbwsY9/hEpOzFIuEGjgHOBY43s7+El5OBm4ATzWwVcGK4LSIi+VZdHZRnbN8eXMctmY17fCKSPUXYBjQWS7u7++8By3D4hHzGIiIiIiIxlWgDmuhMlGgDCrH+oB2XM9wiIiIiInUr0jagSrhFREREpDi89VbD9seEEm4pfnOAbgT/mruF2yKSXUVYMylNoPmWuKqsbNj+mFDCLcVtDsGSR2sBD69HoqRbJJu0dHp50XxLnBVpG1Al3FLcxgEppVx8Fu4Xkewo0ppJaSTNt8RZkbYBVcItxS1TyVa8S7lEikuR1kxKI2m+sy9RorN8uUp0sqEI24Aq4ZbilqlkK96lXCLFZa+9GrZfiluR1sjGVnKJDqhEp0wp4ZbiNhFIKeWiVbhfREQarkhrZGNLJTqCEm4pdtXADKCKYOmkqnA7/t8uiRSPjRsbtl+KW5HWyMaWSnQEJdzFJ9ECbzlqgZdQDbwJbA+v9X+CSHaVUolBKbS7y8dzKMIa2dgqpfePNJoS7mKS3AIP1AJPRPKjVEoMSqHdXSk8h3JTKu8faRIl3MVELfBEpBBKpcSgFGppS+E5lJvk9w8U7/tHmkQJd5ylrqC4NsO4OJWB5WPVR60sKZJ/pVBikI9a2lyXe6geuDgl3j+9exfv+0eaRAl3XKVbQdEyjI1LGVg+Vn3UypIi0li5rqXNR7mH6oFFipIS7rhKVz7i7Jp0x6kFXj5KXlRWIyKNleta2nyUe6geWKQoKeGOq0zfDjpB6zuIXwu8fKz6qJUlRaSxcl2Lno9yj1KppxcpM0q44yrTt4Md8hpFw+Rj1UetLCkiUeW7BWC+yj1KoZ5epMwo4Y6rdCsoNgc+Jb5tAfOx6qNWlhSRKNLVU48YAd/9bu5qrFXuISIZKOGOq3QrKLYFvkgZF6f65Xys+qiVJUUkinT11Fu2wBcpv0SzWWOtcg8RyUAJd5ylrqCYaRXlONUv52PVR60sKZJbpbAaY0PqprNdY61yDxFJoYS7mKh+WURyrVRWMmxI3bRa6olIjinhLiaqXxaRXCuVlQzT1VM3bw4tWtTepxprEckDJdzFJLl+GVS/LCLZVyorGaarp77vPpg5UzXWIpJ3SriLTaJ+uTeqXxYpdYWopS6llQzT1VOrxlpECkAJt4hIHBWqllqt7UREsk4Jt4hIHBWqllqt7UREsk4Jt4hIHDW1lrop5SilUnZRCu0NRaQkNCt0ACIikkZlZVBGkm5/fRLlKIkz5IlyFCje5Lmh9BqISIzoDLeISBw1pZa6VFr7NYVeAxGJESXcIiJx1JRa6lJp7dcUeg1EJEaUcIuIlJpSau3XWHoNRCRGlHCLiMRRU9oCqrWfXgMRiRUl3CIicdSUGmS19tNrICKxooRbRCSOmlqDXCqt/ZpCr0F5U1tIiREl3CIicaQaZJHGK9RKrSIZKOEWEYkj1SCLNJ7aQkrMKOEWEYkj1SCLNJ7aQkrMKOEWEYmrqDXIqlUVqU0lWRIzSrhFRIqZalVFdqWSLIkZJdwiIsVMtaoiu1JJlsSMEu5cmwN0I3ilu4XbTRknIpJMtaoi6aktpMSIEu5cmgOMBNYCHl6PZNdkOuo4EZFUqlUVEYk9Jdy5NA5I+aaXz8L9jRknIpJKtaoiIrGnhDuXMn2jm7o/6jgRkVSqVRURiT0l3LmU6Rvd1P1Rx+WL6slFSlOh2geqbaGIlDkl3Lk0EUj5ppdW4f7GjMsH1ZOLFJeobQEL1T5QbQtFRJRw51Q1MAOoAiy8nhHub8y4fFA9uUhxidoWsFDtA9W2UERECXfOVQNvAtvD60xJdNRxuZavevKmlK2o5EVkp6htAQvVPlBtC0VElHBLinzUkzelbEUlLyK1RW0LWKj2gWpbKCKihFtS5KOevCllKyp5EaktalvAQrUPVNtCEREl3LFWiNKJfNSTN6VsRS0URWqL2hawUO0D1bZQRIRmhQ5AMkiUTiTO5iZKJyD39d3VOX6MSoLnk25/Lm8rUqqqq6MlsFHHZVuhHldEJCZ0hjuuSrl0oillK3FqoSgiIiISgRLuuCrl0ommlK3EqYWiiIiISAQqKYmrUi+daErZSq5LXkRERESySGe440qlEyIiIiIlQQl3XKl0QkRERKQkKOGOs7isPikiMmoUNGsWtPZr1izYFhGRSFTDLSIidRs1Cu6+e+f2tm07t6dNK0xMIiJFRGe4RUSkbjNmNGy/iIjUooRbRETqtm1bw/aLiEgtsU+4zWyImb1uZqvNbGyh4xERKTsVFQ3bLyIitcQ64TazCuAu4CTgIODbZnZQYaMSESkzI0c2bL+IiNQS64QbOBxY7e5vuPsXwFzgtALHJCJSXqZNg+9/f+cZ7YqKYFt/MCkiEom5e6FjyMjMvgUMcfcLwu1zgSPc/Qcp40YCIwE6derUe+7cuXmPNd82bdpE69atCx2GoLmIE81FfGgu4kNzER+ai/jI1lwMGDBgubv3qW9c3NsCWpp9u3xCcPcZBMvC0KdPH+/fv3+Owyq8xYsXUw7PsxhoLuJDcxEfmov40FzEh+YiPvI9F3EvKXkH6Jq03QV4r0CxiIiIiIg0WNwT7v8FvmZm+5lZC+BsYEGBYxIRERERiSzWJSXuvtXMfgAsBCqAme7+1wKHJSIiIiISWawTbgB3fwJ4otBxiIiIiIg0RtxLSkREREREipoSbhERERGRHFLCLSIiIiKSQ0q4RURERERySAm3iIiIiEgOKeEWEREREckhJdwiIiIiIjmkhFtEREREJIfM3QsdQ1aZ2XpgbaHjyIMvAxsKHYQAmos40VzEh+YiPjQX8aG5iI9szUWVu3+lvkEll3CXCzNb5u59Ch2HaC7iRHMRH5qL+NBcxIfmIj7yPRcqKRERERERySEl3CIiIiIiOaSEu3jNKHQAsoPmIj40F/GhuYgPzUV8aC7iI69zoRpuEREREZEc0hluEREREZEcUsItIiIiIpJDSriLgJl1NbPnzexVM/urmY0O9+9lZs+Y2arw+kuFjrUcmFmFmb1kZo+F2/uZ2R/DefiVmbUodIzlwMzam9l8M3stfG8cpfdEYZjZ5eHvppVm9pCZ7a73Rf6Y2UwzW2dmK5P2pX0vWOBnZrbazF42s8MKF3lpyTAPU8LfUS+b2W/NrH3SsavCeXjdzAYXJurSlG4uko790MzczL4cbuflPaGEuzhsBa5w9/8AjgQuNrODgLHAs+7+NeDZcFtybzTwatL2zcDUcB4+As4vSFTl53bgKXc/EDiUYE70nsgzM+sMXAr0cfeeQAVwNnpf5NMsYEjKvkzvhZOAr4WXkcDdeYqxHMxi13l4Bujp7v8J/B24CiD8P/xs4ODwNtPMrCJ/oZa8Wew6F5hZV+BE4K2k3Xl5TyjhLgLu/r67/zn8+VOCxKIzcBowOxw2GxhWmAjLh5l1AU4BfhFuG3A8MD8connIAzNrC/QD7gVw9y/c/WP0niiUZsAeZtYMaAW8j94XeePuLwAbU3Znei+cBtzvgReB9ma2T34iLW3p5sHdn3b3reHmi0CX8OfTgLnu/m93XwOsBg7PW7AlLsN7AmAq8CMguWNIXt4TSriLjJl1A74O/BHo5O7vQ5CUAx0LF1nZ+CnBm3V7uN0B+DjpF+o7BB+GJLe6A+uB+8Lynl+Y2Z7oPZF37v4ucAvBGaP3gU+A5eh9UWiZ3gudgbeTxmlu8ue7wJPhz5qHPDOzocC77r4i5VBe5kIJdxExs9bAb4DL3L2m0PGUGzM7FVjn7suTd6cZql6budcMOAy4292/DvwLlY8URFgbfBqwH7AvsCfBV7Sp9L6IB/3OKgAzG0dQHjonsSvNMM1DjphZK2AccG26w2n2ZX0ulHAXCTNrTpBsz3H3h8PdHyS+9giv1xUqvjJxDDDUzN4E5hJ8Zf5Tgq+fmoVjugDvFSa8svIO8I67/zHcnk+QgOs9kX8DgTXuvt7dtwAPA0ej90WhZXovvAN0TRqnuckxMxsOnApU+87FTzQP+fVVgpMCK8L/w7sAfzazvcnTXCjhLgJhnfC9wKvuflvSoQXA8PDn4cCj+Y6tnLj7Ve7exd27Efyxy3PuXg08D3wrHKZ5yAN3/yfwtpkdEO46Afgbek8UwlvAkWbWKvxdlZgLvS8KK9N7YQHwnbAzw5HAJ4nSE8k+MxsCjAGGuvtnSYcWAGebWUsz24/gD/b+VIgYy4G7v+LuHd29W/h/+DvAYeH/JXl5T2ilySJgZt8Afge8ws7a4asJ6rjnAZUE/+md6e7p/khAsszM+gM/dPdTzaw7wRnvvYCXgP92938XMr5yYGa9CP54tQXwBjCC4CSC3hN5ZmbXA/9F8JX5S8AFBDWQel/kgZk9BPQHvgx8AFwHPEKa90L4oehOgg4OnwEj3H1ZIeIuNRnm4SqgJfBhOOxFd78oHD+OoK57K0Gp6JOp9ymNk24u3P3epONvEnRW2pCv94QSbhERERGRHFJJiYiIiIhIDinhFhERERHJISXcIiIiIiI5pIRbRERERCSHlHCLiIiIiOSQEm4RKVnhku9uZrfVPzqezOxNM5tVz5hu4fO8IE9hxZKZ9Tazz8ysc9K+N83sgQbcx3lmdl6GY18P778yC+GKSBlRwi0iJcnM9gDODDerk1Y9lNI1BZjp7u/m4s7d/SXgGeCGXNy/iJQuJdwiUqpOB9oCTwAdCRY1kBJlZocBA4C7G3n775vZ34GfA/ea2Qdm9riZ7ZUy9B7gHDPbt2kRi0g5UcItIqVqOPARcB7wOfCd1AFmNj4sxfhamFxtMrO1Znatme2WNK5/OG6omd1pZhvMbL2ZPWBm7ZPGJUo7zkt5nMTt+yftG2RmT5jZ+2GZwkozu8LMKrLx5KM+t3DsV8xsmpm9bWb/Dq9/aWYtk8YMMbOlZva5mX1iZo+Y2QEp97PYzH4fjv1LOPYlMzvCzJqZ2aTw+W40s1lmtmfK7VuZ2c1mtsbMvgivx6XGm8H3gJfd/a/1vC4VZjbDzGrM7IRw31BgGsFy9LcAPwGuAGqAPVLu4ulw/3kRYhIRAZRwi0gJCs8+DgR+5e7rCZa5HmpmX8pwk98CzwHDwrHXEyTsqW4HHDgHmACcEe5rjO7AswRLO58CzAbGAxMbeX+Z1PncwtfkDwRLs98GnAz8CGgOtAjHDAEeBzaF474P9AR+n1wvHdqfoLTjJoKSnpbAAoIzz/sQJKoTgGqCpa8TcTQDFhIsC387cBLwC+Ca8P7qMwT4XV0DwjKj3wCnAf3d/dnw0AkEH84uAl4HXnf3B9z926nlKe6+FViKvjERkQZQTaOIlKJzCU4o3B9uzwa+TZAsTk8z/lZ3vy/8eZGZHR+Ovy9l3Avufkn489PhGd4LzOw8d/eGBOjuO+IwMyNIFlsAPzSzq919e0Purw71PbfLCZL/PmGNcsJDST/fCLwBnBQmnJjZUuDvBGeC/2/S2A7A0e7+RjhuN+BRYD93HxiOWWhm/QgS8h+F+74NfAM4zt1fCPc9G7w0XGdmN7v7unRP0Mw6Ad2AFZlehPCDxQJgX+AYd1+ddPh9gvKj3plun+Il4Eoz2y2L8yQiJUxnuEWkFH0HWOXuS8PtRcB7pCkrCT2esr0SSNeJInXcKwRncDs1NEAz28fM7jGztcAXwBaCxLY9Qc15ttT33AYB/5uSbCfHuSdwGMG3BVsT+919DfD/gONSbvL3RLIdei28Xpgy7jWgS/hhA4IzxmuBP4TlJ83Cs95PE5xtP7KO55iop15fx/HfAa3ZNdkGuAt4EfgjMJmgRvs7ZtY6w/2tJ5j31PpuEZG0lHCLSEkxs77AQcDDZtY+rLFuAzwMHGVmPdLcbGPK9r+B3SOOI8PYumLcjeBs66kESfbxQF92lpM06P7qUd9z6wC8U8ftvwQYwVngVP9k16Tzo5TtL+rY3wxI1Kx3BKoIPngkX/6UFGcmiefz7wzH/xM4GJjr7v9MPejun7r7N4BjCeq4OwN3AqvMrFea+/s8vE6t7xYRSUslJSJSahL1yWPCS6rvAD/O0WNvDq9bpOxPTRa/CvQBznX3HT2izeybOYqrLhsIEsxMPiKoW987zbG9gQ+zFMeHwBrgrAzH36znthB8OEjnKYJyk5+Y2WZ3T1t37+5/CD+QPQ08BiwDbgYGpwxNfMjYUEdMIiI7KOEWkZJhZi2AswlKA8amGTIVONfMrmlozXVEHxCcZe2Zsv+UlO1W4fWWxA4za07wh4T59jTwYzM71N13qYF293+Z2XLgTDMb7+7bAMysCjgauCNLcTxF8Eeom9z9tfoGp3iT4MNO90wD3H2KmW0FfhrWXk9NHDMzS/334O4bzGwlO8tVku0HvO3un6c5JiKyCyXcIlJKTiU4m3yFuy9OPWhm9xB0y+hPUDqQVe7uZvYr4HwLejq/TpBs908Z+ipBvfJEM9tGkHhfnu14IppK0HVlkZndSFCX/mWCTh4XufunBJ1CHgceM7NpBLXQ1wOfALdmKY45wAiCP5S8leCMdAuCbwOGAsPc/bN0N3T3L8zsj8DhdT2Au08NX++fmlmFu98SHvqpmW0GngS+ArQ0sx8R1JVPSnNXRwAvpNkvIpKWEm4RKSXDgU+BX2c4/hBB67vh5CDhDo0m+PuY8eH1POASghIFYEeCOIygTvh+gjrrmcBbBAuv5I27f2xmxxDUko8l+MDyAUErwS/CMU+Z2SkEbfzmhfsXAz9y9/eyFMcWMxscxjCS4Czyv4B/ECT7X9Rxc4BfAVPMbE93/1cdj/OzMOm+IzzT/ROC1okXE8zFPgQlNG8RvCY3Jt/ezLoChxJ8CBERicRy862qiIhI/phZW4I//hyVXBffiPs5D8DdZ2U4PoagD/lXE+U1IiL1UZcSEREpeu5eQ/AHjj9KajWYVWa2O8E3GNcq2RaRhlBJiYiIlIrbCNoM7kPQd70x/lLHsW4Eq2D+spH3LSJlSiUlIiIiIiI5pJISEREREZEcUsItIiIiIpJDSrhFRERERHJICbeIiIiISA4p4RYRERERyaH/D96QMIg6XnkD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03025"/>
            <a:ext cx="6014022" cy="432978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1890" y="1303023"/>
            <a:ext cx="5521510" cy="4304169"/>
          </a:xfrm>
          <a:prstGeom prst="rect">
            <a:avLst/>
          </a:prstGeom>
        </p:spPr>
      </p:pic>
    </p:spTree>
    <p:extLst>
      <p:ext uri="{BB962C8B-B14F-4D97-AF65-F5344CB8AC3E}">
        <p14:creationId xmlns:p14="http://schemas.microsoft.com/office/powerpoint/2010/main" val="11120507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62A21665-C64F-4BDA-B2DE-442D70605718}"/>
              </a:ext>
              <a:ext uri="{C183D7F6-B498-43B3-948B-1728B52AA6E4}">
                <adec:decorative xmlns=""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xmlns=""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xmlns=""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xmlns=""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smtClean="0">
                <a:solidFill>
                  <a:schemeClr val="bg1"/>
                </a:solidFill>
              </a:rPr>
              <a:t>Operations</a:t>
            </a:r>
            <a:endParaRPr lang="en-US" sz="7200" dirty="0">
              <a:solidFill>
                <a:schemeClr val="accent4"/>
              </a:solidFill>
            </a:endParaRPr>
          </a:p>
        </p:txBody>
      </p:sp>
    </p:spTree>
    <p:extLst>
      <p:ext uri="{BB962C8B-B14F-4D97-AF65-F5344CB8AC3E}">
        <p14:creationId xmlns:p14="http://schemas.microsoft.com/office/powerpoint/2010/main" val="41591051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xmlns=""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 xmlns:adec="http://schemas.microsoft.com/office/drawing/2017/decorative" val="1"/>
              </a:ext>
            </a:extLst>
          </p:cNvPr>
          <p:cNvCxnSpPr>
            <a:cxnSpLocks/>
          </p:cNvCxnSpPr>
          <p:nvPr/>
        </p:nvCxnSpPr>
        <p:spPr>
          <a:xfrm>
            <a:off x="8105775" y="41839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4703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Operations </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 xmlns:adec="http://schemas.microsoft.com/office/drawing/2017/decorative" val="1"/>
              </a:ext>
            </a:extLst>
          </p:cNvPr>
          <p:cNvCxnSpPr>
            <a:cxnSpLocks/>
          </p:cNvCxnSpPr>
          <p:nvPr/>
        </p:nvCxnSpPr>
        <p:spPr>
          <a:xfrm>
            <a:off x="0" y="405331"/>
            <a:ext cx="4086225" cy="0"/>
          </a:xfrm>
          <a:prstGeom prst="line">
            <a:avLst/>
          </a:prstGeom>
          <a:ln>
            <a:tailEnd type="oval"/>
          </a:ln>
        </p:spPr>
        <p:style>
          <a:lnRef idx="1">
            <a:schemeClr val="dk1"/>
          </a:lnRef>
          <a:fillRef idx="0">
            <a:schemeClr val="dk1"/>
          </a:fillRef>
          <a:effectRef idx="0">
            <a:schemeClr val="dk1"/>
          </a:effectRef>
          <a:fontRef idx="minor">
            <a:schemeClr val="tx1"/>
          </a:fontRef>
        </p:style>
      </p:cxnSp>
      <p:grpSp>
        <p:nvGrpSpPr>
          <p:cNvPr id="31" name="Group 30"/>
          <p:cNvGrpSpPr/>
          <p:nvPr/>
        </p:nvGrpSpPr>
        <p:grpSpPr>
          <a:xfrm>
            <a:off x="1109849" y="600067"/>
            <a:ext cx="9816736" cy="1344645"/>
            <a:chOff x="228600" y="588802"/>
            <a:chExt cx="9816736" cy="1344645"/>
          </a:xfrm>
        </p:grpSpPr>
        <p:sp>
          <p:nvSpPr>
            <p:cNvPr id="5" name="Rounded Rectangle 4"/>
            <p:cNvSpPr/>
            <p:nvPr/>
          </p:nvSpPr>
          <p:spPr>
            <a:xfrm>
              <a:off x="228600" y="1089673"/>
              <a:ext cx="1334550"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solidFill>
                    <a:schemeClr val="tx1"/>
                  </a:solidFill>
                </a:rPr>
                <a:t>Operations</a:t>
              </a:r>
              <a:endParaRPr lang="en-IN" b="1" dirty="0">
                <a:solidFill>
                  <a:schemeClr val="tx1"/>
                </a:solidFill>
              </a:endParaRPr>
            </a:p>
          </p:txBody>
        </p:sp>
        <p:sp>
          <p:nvSpPr>
            <p:cNvPr id="35" name="Rounded Rectangle 34"/>
            <p:cNvSpPr/>
            <p:nvPr/>
          </p:nvSpPr>
          <p:spPr>
            <a:xfrm>
              <a:off x="2207178" y="588909"/>
              <a:ext cx="2541672"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Inventory</a:t>
              </a:r>
              <a:endParaRPr lang="en-IN" b="1" dirty="0"/>
            </a:p>
          </p:txBody>
        </p:sp>
        <p:sp>
          <p:nvSpPr>
            <p:cNvPr id="36" name="Rounded Rectangle 35"/>
            <p:cNvSpPr/>
            <p:nvPr/>
          </p:nvSpPr>
          <p:spPr>
            <a:xfrm>
              <a:off x="2225101" y="1083458"/>
              <a:ext cx="2541672" cy="3663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Merchandise Planning</a:t>
              </a:r>
              <a:endParaRPr lang="en-IN" dirty="0"/>
            </a:p>
          </p:txBody>
        </p:sp>
        <p:sp>
          <p:nvSpPr>
            <p:cNvPr id="37" name="Rounded Rectangle 36"/>
            <p:cNvSpPr/>
            <p:nvPr/>
          </p:nvSpPr>
          <p:spPr>
            <a:xfrm>
              <a:off x="2225101" y="1567133"/>
              <a:ext cx="2541672" cy="3663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Store Maintenance</a:t>
              </a:r>
              <a:endParaRPr lang="en-IN" dirty="0"/>
            </a:p>
          </p:txBody>
        </p:sp>
        <p:sp>
          <p:nvSpPr>
            <p:cNvPr id="38" name="Rounded Rectangle 37"/>
            <p:cNvSpPr/>
            <p:nvPr/>
          </p:nvSpPr>
          <p:spPr>
            <a:xfrm>
              <a:off x="8419900" y="588802"/>
              <a:ext cx="1625435"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Packaged</a:t>
              </a:r>
              <a:endParaRPr lang="en-IN" b="1" dirty="0"/>
            </a:p>
          </p:txBody>
        </p:sp>
        <p:sp>
          <p:nvSpPr>
            <p:cNvPr id="39" name="Rounded Rectangle 38"/>
            <p:cNvSpPr/>
            <p:nvPr/>
          </p:nvSpPr>
          <p:spPr>
            <a:xfrm>
              <a:off x="5675655" y="588802"/>
              <a:ext cx="2103545"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Stock Management</a:t>
              </a:r>
              <a:endParaRPr lang="en-IN" b="1" dirty="0"/>
            </a:p>
          </p:txBody>
        </p:sp>
        <p:sp>
          <p:nvSpPr>
            <p:cNvPr id="40" name="Rounded Rectangle 39"/>
            <p:cNvSpPr/>
            <p:nvPr/>
          </p:nvSpPr>
          <p:spPr>
            <a:xfrm>
              <a:off x="8452245" y="1082699"/>
              <a:ext cx="1593091"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Unpackaged</a:t>
              </a:r>
              <a:endParaRPr lang="en-IN" b="1" dirty="0"/>
            </a:p>
          </p:txBody>
        </p:sp>
        <p:cxnSp>
          <p:nvCxnSpPr>
            <p:cNvPr id="15" name="Elbow Connector 14"/>
            <p:cNvCxnSpPr>
              <a:endCxn id="37" idx="1"/>
            </p:cNvCxnSpPr>
            <p:nvPr/>
          </p:nvCxnSpPr>
          <p:spPr>
            <a:xfrm rot="16200000" flipH="1">
              <a:off x="1818011" y="1343199"/>
              <a:ext cx="483193" cy="3309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5" idx="3"/>
              <a:endCxn id="39" idx="1"/>
            </p:cNvCxnSpPr>
            <p:nvPr/>
          </p:nvCxnSpPr>
          <p:spPr>
            <a:xfrm flipV="1">
              <a:off x="4748850" y="771959"/>
              <a:ext cx="926805" cy="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38" idx="1"/>
            </p:cNvCxnSpPr>
            <p:nvPr/>
          </p:nvCxnSpPr>
          <p:spPr>
            <a:xfrm flipV="1">
              <a:off x="7779200" y="771959"/>
              <a:ext cx="640700" cy="14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40" idx="1"/>
            </p:cNvCxnSpPr>
            <p:nvPr/>
          </p:nvCxnSpPr>
          <p:spPr>
            <a:xfrm rot="16200000" flipH="1">
              <a:off x="8028949" y="842559"/>
              <a:ext cx="493897" cy="3526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6200000" flipH="1">
              <a:off x="5252359" y="849855"/>
              <a:ext cx="493897" cy="3526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5678168" y="1107279"/>
              <a:ext cx="2117469" cy="36631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Stock Keeping Units</a:t>
              </a:r>
              <a:endParaRPr lang="en-IN" dirty="0"/>
            </a:p>
          </p:txBody>
        </p:sp>
        <p:cxnSp>
          <p:nvCxnSpPr>
            <p:cNvPr id="60" name="Straight Arrow Connector 59"/>
            <p:cNvCxnSpPr>
              <a:stCxn id="5" idx="3"/>
              <a:endCxn id="36" idx="1"/>
            </p:cNvCxnSpPr>
            <p:nvPr/>
          </p:nvCxnSpPr>
          <p:spPr>
            <a:xfrm flipV="1">
              <a:off x="1563150" y="1266615"/>
              <a:ext cx="661951" cy="6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500370" y="1880353"/>
            <a:ext cx="11118658" cy="4848411"/>
            <a:chOff x="500370" y="1880353"/>
            <a:chExt cx="11118658" cy="4848411"/>
          </a:xfrm>
        </p:grpSpPr>
        <p:cxnSp>
          <p:nvCxnSpPr>
            <p:cNvPr id="94" name="Connector: Elbow 20">
              <a:extLst>
                <a:ext uri="{FF2B5EF4-FFF2-40B4-BE49-F238E27FC236}">
                  <a16:creationId xmlns:a16="http://schemas.microsoft.com/office/drawing/2014/main" xmlns="" id="{4741AA56-D9ED-492E-8385-5CB8274B1286}"/>
                </a:ext>
                <a:ext uri="{C183D7F6-B498-43B3-948B-1728B52AA6E4}">
                  <adec:decorative xmlns="" xmlns:adec="http://schemas.microsoft.com/office/drawing/2017/decorative" val="1"/>
                </a:ext>
              </a:extLst>
            </p:cNvPr>
            <p:cNvCxnSpPr>
              <a:stCxn id="76" idx="2"/>
              <a:endCxn id="77" idx="2"/>
            </p:cNvCxnSpPr>
            <p:nvPr/>
          </p:nvCxnSpPr>
          <p:spPr>
            <a:xfrm rot="10800000" flipV="1">
              <a:off x="8161189" y="3077435"/>
              <a:ext cx="12700" cy="2951278"/>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500370" y="1880353"/>
              <a:ext cx="11118658" cy="4848411"/>
              <a:chOff x="813879" y="1697471"/>
              <a:chExt cx="11118658" cy="4848411"/>
            </a:xfrm>
          </p:grpSpPr>
          <p:grpSp>
            <p:nvGrpSpPr>
              <p:cNvPr id="99" name="Group 98"/>
              <p:cNvGrpSpPr/>
              <p:nvPr/>
            </p:nvGrpSpPr>
            <p:grpSpPr>
              <a:xfrm>
                <a:off x="813879" y="1697471"/>
                <a:ext cx="11118658" cy="4848411"/>
                <a:chOff x="813879" y="1697471"/>
                <a:chExt cx="11118658" cy="4848411"/>
              </a:xfrm>
            </p:grpSpPr>
            <p:grpSp>
              <p:nvGrpSpPr>
                <p:cNvPr id="4" name="Group 3"/>
                <p:cNvGrpSpPr/>
                <p:nvPr/>
              </p:nvGrpSpPr>
              <p:grpSpPr>
                <a:xfrm>
                  <a:off x="813879" y="2194501"/>
                  <a:ext cx="9130004" cy="4351381"/>
                  <a:chOff x="195087" y="1107833"/>
                  <a:chExt cx="10352009" cy="4933792"/>
                </a:xfrm>
              </p:grpSpPr>
              <p:sp>
                <p:nvSpPr>
                  <p:cNvPr id="3" name="Oval 2">
                    <a:extLst>
                      <a:ext uri="{FF2B5EF4-FFF2-40B4-BE49-F238E27FC236}">
                        <a16:creationId xmlns:a16="http://schemas.microsoft.com/office/drawing/2014/main" xmlns="" id="{9F23A462-D581-4451-A275-D8FA412E142C}"/>
                      </a:ext>
                      <a:ext uri="{C183D7F6-B498-43B3-948B-1728B52AA6E4}">
                        <adec:decorative xmlns="" xmlns:adec="http://schemas.microsoft.com/office/drawing/2017/decorative" val="1"/>
                      </a:ext>
                    </a:extLst>
                  </p:cNvPr>
                  <p:cNvSpPr/>
                  <p:nvPr/>
                </p:nvSpPr>
                <p:spPr>
                  <a:xfrm>
                    <a:off x="3023056" y="165828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xmlns="" id="{3FAD125B-9A3B-49A4-B9EC-C8A6D3CF9CBF}"/>
                      </a:ext>
                      <a:ext uri="{C183D7F6-B498-43B3-948B-1728B52AA6E4}">
                        <adec:decorative xmlns="" xmlns:adec="http://schemas.microsoft.com/office/drawing/2017/decorative" val="1"/>
                      </a:ext>
                    </a:extLst>
                  </p:cNvPr>
                  <p:cNvSpPr/>
                  <p:nvPr/>
                </p:nvSpPr>
                <p:spPr>
                  <a:xfrm>
                    <a:off x="3018508" y="372256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xmlns="" id="{233E4AB5-6FC1-4454-9421-850EF5A4ADF3}"/>
                      </a:ext>
                      <a:ext uri="{C183D7F6-B498-43B3-948B-1728B52AA6E4}">
                        <adec:decorative xmlns="" xmlns:adec="http://schemas.microsoft.com/office/drawing/2017/decorative" val="1"/>
                      </a:ext>
                    </a:extLst>
                  </p:cNvPr>
                  <p:cNvSpPr/>
                  <p:nvPr/>
                </p:nvSpPr>
                <p:spPr>
                  <a:xfrm>
                    <a:off x="570464" y="2805702"/>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3" name="Oval 72">
                    <a:extLst>
                      <a:ext uri="{FF2B5EF4-FFF2-40B4-BE49-F238E27FC236}">
                        <a16:creationId xmlns:a16="http://schemas.microsoft.com/office/drawing/2014/main" xmlns="" id="{40123448-0B37-4226-B26C-A3081E6142FF}"/>
                      </a:ext>
                      <a:ext uri="{C183D7F6-B498-43B3-948B-1728B52AA6E4}">
                        <adec:decorative xmlns="" xmlns:adec="http://schemas.microsoft.com/office/drawing/2017/decorative" val="1"/>
                      </a:ext>
                    </a:extLst>
                  </p:cNvPr>
                  <p:cNvSpPr/>
                  <p:nvPr/>
                </p:nvSpPr>
                <p:spPr>
                  <a:xfrm>
                    <a:off x="6469101" y="2805702"/>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xmlns="" id="{D3287700-63E7-4098-B825-B123C11134C1}"/>
                      </a:ext>
                      <a:ext uri="{C183D7F6-B498-43B3-948B-1728B52AA6E4}">
                        <adec:decorative xmlns=""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xmlns="" id="{69943F00-C6CB-4F10-A02B-801F37984D43}"/>
                      </a:ext>
                      <a:ext uri="{C183D7F6-B498-43B3-948B-1728B52AA6E4}">
                        <adec:decorative xmlns="" xmlns:adec="http://schemas.microsoft.com/office/drawing/2017/decorative" val="1"/>
                      </a:ext>
                    </a:extLst>
                  </p:cNvPr>
                  <p:cNvSpPr/>
                  <p:nvPr/>
                </p:nvSpPr>
                <p:spPr>
                  <a:xfrm>
                    <a:off x="8881268" y="445412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79" name="Straight Arrow Connector 78">
                    <a:extLst>
                      <a:ext uri="{FF2B5EF4-FFF2-40B4-BE49-F238E27FC236}">
                        <a16:creationId xmlns:a16="http://schemas.microsoft.com/office/drawing/2014/main" xmlns="" id="{61AAA85B-D8C7-43BE-844A-625265015123}"/>
                      </a:ext>
                      <a:ext uri="{C183D7F6-B498-43B3-948B-1728B52AA6E4}">
                        <adec:decorative xmlns="" xmlns:adec="http://schemas.microsoft.com/office/drawing/2017/decorative" val="1"/>
                      </a:ext>
                    </a:extLst>
                  </p:cNvPr>
                  <p:cNvCxnSpPr>
                    <a:cxnSpLocks/>
                    <a:stCxn id="73" idx="6"/>
                  </p:cNvCxnSpPr>
                  <p:nvPr/>
                </p:nvCxnSpPr>
                <p:spPr>
                  <a:xfrm flipV="1">
                    <a:off x="8056601" y="3599452"/>
                    <a:ext cx="566292"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xmlns="" id="{4741AA56-D9ED-492E-8385-5CB8274B1286}"/>
                      </a:ext>
                      <a:ext uri="{C183D7F6-B498-43B3-948B-1728B52AA6E4}">
                        <adec:decorative xmlns="" xmlns:adec="http://schemas.microsoft.com/office/drawing/2017/decorative" val="1"/>
                      </a:ext>
                    </a:extLst>
                  </p:cNvPr>
                  <p:cNvCxnSpPr>
                    <a:stCxn id="3" idx="2"/>
                    <a:endCxn id="41" idx="2"/>
                  </p:cNvCxnSpPr>
                  <p:nvPr/>
                </p:nvCxnSpPr>
                <p:spPr>
                  <a:xfrm rot="10800000" flipV="1">
                    <a:off x="3018509" y="2452033"/>
                    <a:ext cx="4548" cy="2064280"/>
                  </a:xfrm>
                  <a:prstGeom prst="bentConnector3">
                    <a:avLst>
                      <a:gd name="adj1" fmla="val 5799327"/>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xmlns="" id="{6BEBF752-C33D-4EC4-8210-F7B1D3A10097}"/>
                      </a:ext>
                    </a:extLst>
                  </p:cNvPr>
                  <p:cNvSpPr/>
                  <p:nvPr/>
                </p:nvSpPr>
                <p:spPr>
                  <a:xfrm>
                    <a:off x="3126459" y="2150210"/>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Packaged goods</a:t>
                    </a:r>
                    <a:endParaRPr lang="en-US" sz="1600"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xmlns="" id="{D4EC02E4-F054-4111-9038-AE0BDA4C8060}"/>
                      </a:ext>
                    </a:extLst>
                  </p:cNvPr>
                  <p:cNvSpPr/>
                  <p:nvPr/>
                </p:nvSpPr>
                <p:spPr>
                  <a:xfrm>
                    <a:off x="3126459" y="4240625"/>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Unpackaged</a:t>
                    </a:r>
                  </a:p>
                  <a:p>
                    <a:pPr algn="ctr"/>
                    <a:r>
                      <a:rPr lang="en-US" sz="1600" dirty="0" smtClean="0">
                        <a:solidFill>
                          <a:schemeClr val="bg1"/>
                        </a:solidFill>
                        <a:latin typeface="Arial" panose="020B0604020202020204" pitchFamily="34" charset="0"/>
                        <a:cs typeface="Arial" panose="020B0604020202020204" pitchFamily="34" charset="0"/>
                      </a:rPr>
                      <a:t>goods</a:t>
                    </a:r>
                    <a:endParaRPr lang="en-US" sz="1600" dirty="0">
                      <a:solidFill>
                        <a:schemeClr val="bg1"/>
                      </a:solidFill>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xmlns=""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xmlns="" id="{9F6EE26A-3174-49AD-900E-08C045755F3C}"/>
                      </a:ext>
                    </a:extLst>
                  </p:cNvPr>
                  <p:cNvSpPr/>
                  <p:nvPr/>
                </p:nvSpPr>
                <p:spPr>
                  <a:xfrm>
                    <a:off x="6464421" y="3417883"/>
                    <a:ext cx="1574394" cy="488559"/>
                  </a:xfrm>
                  <a:prstGeom prst="rect">
                    <a:avLst/>
                  </a:prstGeom>
                </p:spPr>
                <p:txBody>
                  <a:bodyPr wrap="square" lIns="0" tIns="0" rIns="0" bIns="0" anchor="ctr">
                    <a:spAutoFit/>
                  </a:bodyPr>
                  <a:lstStyle/>
                  <a:p>
                    <a:pPr algn="ctr"/>
                    <a:r>
                      <a:rPr lang="en-US" sz="1400" dirty="0">
                        <a:solidFill>
                          <a:schemeClr val="bg1"/>
                        </a:solidFill>
                        <a:latin typeface="Arial" panose="020B0604020202020204" pitchFamily="34" charset="0"/>
                        <a:cs typeface="Arial" panose="020B0604020202020204" pitchFamily="34" charset="0"/>
                      </a:rPr>
                      <a:t>Implementation Plan</a:t>
                    </a:r>
                  </a:p>
                </p:txBody>
              </p:sp>
              <p:sp>
                <p:nvSpPr>
                  <p:cNvPr id="85" name="Rectangle 84">
                    <a:extLst>
                      <a:ext uri="{FF2B5EF4-FFF2-40B4-BE49-F238E27FC236}">
                        <a16:creationId xmlns:a16="http://schemas.microsoft.com/office/drawing/2014/main" xmlns="" id="{C7CFAFBF-6B2A-49A8-ADCE-FD94A08C87B3}"/>
                      </a:ext>
                    </a:extLst>
                  </p:cNvPr>
                  <p:cNvSpPr/>
                  <p:nvPr/>
                </p:nvSpPr>
                <p:spPr>
                  <a:xfrm>
                    <a:off x="8851645" y="1776056"/>
                    <a:ext cx="1695451" cy="244280"/>
                  </a:xfrm>
                  <a:prstGeom prst="rect">
                    <a:avLst/>
                  </a:prstGeom>
                </p:spPr>
                <p:txBody>
                  <a:bodyPr wrap="square" lIns="0" tIns="0" rIns="0" bIns="0" anchor="ctr">
                    <a:spAutoFit/>
                  </a:bodyPr>
                  <a:lstStyle/>
                  <a:p>
                    <a:pPr algn="ctr"/>
                    <a:r>
                      <a:rPr lang="en-US" sz="1400" dirty="0" smtClean="0">
                        <a:solidFill>
                          <a:schemeClr val="bg1"/>
                        </a:solidFill>
                        <a:latin typeface="Arial" panose="020B0604020202020204" pitchFamily="34" charset="0"/>
                        <a:cs typeface="Arial" panose="020B0604020202020204" pitchFamily="34" charset="0"/>
                      </a:rPr>
                      <a:t>Recommendation</a:t>
                    </a:r>
                    <a:endParaRPr lang="en-US" sz="1400" dirty="0">
                      <a:solidFill>
                        <a:schemeClr val="bg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xmlns=""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Example</a:t>
                    </a:r>
                    <a:endParaRPr lang="en-US" sz="1600" dirty="0">
                      <a:solidFill>
                        <a:schemeClr val="bg1"/>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xmlns="" id="{0F8D1DEA-0363-4C10-925D-1D68E14CCEF4}"/>
                      </a:ext>
                    </a:extLst>
                  </p:cNvPr>
                  <p:cNvSpPr/>
                  <p:nvPr/>
                </p:nvSpPr>
                <p:spPr>
                  <a:xfrm>
                    <a:off x="195087" y="4524800"/>
                    <a:ext cx="2338252" cy="552537"/>
                  </a:xfrm>
                  <a:prstGeom prst="rect">
                    <a:avLst/>
                  </a:prstGeom>
                </p:spPr>
                <p:txBody>
                  <a:bodyPr wrap="square" lIns="0" tIns="0" rIns="0" bIns="0" anchor="ctr">
                    <a:spAutoFit/>
                  </a:bodyPr>
                  <a:lstStyle/>
                  <a:p>
                    <a:pPr algn="ctr">
                      <a:lnSpc>
                        <a:spcPts val="1900"/>
                      </a:lnSpc>
                    </a:pPr>
                    <a:r>
                      <a:rPr lang="en-US" sz="2000" b="1" dirty="0" smtClean="0">
                        <a:solidFill>
                          <a:schemeClr val="tx1">
                            <a:lumMod val="75000"/>
                            <a:lumOff val="25000"/>
                          </a:schemeClr>
                        </a:solidFill>
                        <a:latin typeface="Arial" panose="020B0604020202020204" pitchFamily="34" charset="0"/>
                        <a:cs typeface="Arial" panose="020B0604020202020204" pitchFamily="34" charset="0"/>
                      </a:rPr>
                      <a:t>Stock Management</a:t>
                    </a:r>
                    <a:endParaRPr lang="en-US" sz="20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65" name="Rectangle 64">
                  <a:extLst>
                    <a:ext uri="{FF2B5EF4-FFF2-40B4-BE49-F238E27FC236}">
                      <a16:creationId xmlns:a16="http://schemas.microsoft.com/office/drawing/2014/main" xmlns="" id="{481D58D3-87D7-4D40-B59F-7F751F117F96}"/>
                    </a:ext>
                  </a:extLst>
                </p:cNvPr>
                <p:cNvSpPr/>
                <p:nvPr/>
              </p:nvSpPr>
              <p:spPr>
                <a:xfrm>
                  <a:off x="9991299" y="1697471"/>
                  <a:ext cx="1941238" cy="2436564"/>
                </a:xfrm>
                <a:prstGeom prst="rect">
                  <a:avLst/>
                </a:prstGeom>
              </p:spPr>
              <p:txBody>
                <a:bodyPr wrap="square" lIns="0" tIns="0" rIns="0" bIns="0" anchor="ctr">
                  <a:spAutoFit/>
                </a:bodyPr>
                <a:lstStyle/>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Maintain groceries healthy and fresh to prevent Customer Attrition</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Product quality of unpackaged goods like rice, dal etc.,</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grpSp>
          <p:cxnSp>
            <p:nvCxnSpPr>
              <p:cNvPr id="95" name="Straight Arrow Connector 94">
                <a:extLst>
                  <a:ext uri="{FF2B5EF4-FFF2-40B4-BE49-F238E27FC236}">
                    <a16:creationId xmlns:a16="http://schemas.microsoft.com/office/drawing/2014/main" xmlns="" id="{61AAA85B-D8C7-43BE-844A-625265015123}"/>
                  </a:ext>
                  <a:ext uri="{C183D7F6-B498-43B3-948B-1728B52AA6E4}">
                    <adec:decorative xmlns="" xmlns:adec="http://schemas.microsoft.com/office/drawing/2017/decorative" val="1"/>
                  </a:ext>
                </a:extLst>
              </p:cNvPr>
              <p:cNvCxnSpPr>
                <a:cxnSpLocks/>
                <a:stCxn id="42" idx="6"/>
                <a:endCxn id="73" idx="2"/>
              </p:cNvCxnSpPr>
              <p:nvPr/>
            </p:nvCxnSpPr>
            <p:spPr>
              <a:xfrm>
                <a:off x="2545048" y="4391997"/>
                <a:ext cx="3802228"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98" name="AutoShape 4" descr="Image result for damaged vegetab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extBox 5"/>
          <p:cNvSpPr txBox="1"/>
          <p:nvPr/>
        </p:nvSpPr>
        <p:spPr>
          <a:xfrm>
            <a:off x="9756753" y="5476555"/>
            <a:ext cx="2339662" cy="1077218"/>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Projects organisation commitment to customer</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37681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xmlns=""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 xmlns:adec="http://schemas.microsoft.com/office/drawing/2017/decorative" val="1"/>
              </a:ext>
            </a:extLst>
          </p:cNvPr>
          <p:cNvCxnSpPr>
            <a:cxnSpLocks/>
          </p:cNvCxnSpPr>
          <p:nvPr/>
        </p:nvCxnSpPr>
        <p:spPr>
          <a:xfrm>
            <a:off x="8105775" y="379205"/>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46807"/>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Operations </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 xmlns:adec="http://schemas.microsoft.com/office/drawing/2017/decorative" val="1"/>
              </a:ext>
            </a:extLst>
          </p:cNvPr>
          <p:cNvCxnSpPr>
            <a:cxnSpLocks/>
          </p:cNvCxnSpPr>
          <p:nvPr/>
        </p:nvCxnSpPr>
        <p:spPr>
          <a:xfrm>
            <a:off x="0" y="366142"/>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Elbow Connector 14"/>
          <p:cNvCxnSpPr>
            <a:endCxn id="37" idx="1"/>
          </p:cNvCxnSpPr>
          <p:nvPr/>
        </p:nvCxnSpPr>
        <p:spPr>
          <a:xfrm rot="16200000" flipH="1">
            <a:off x="2699260" y="1339523"/>
            <a:ext cx="483193" cy="3309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5" idx="3"/>
            <a:endCxn id="39" idx="1"/>
          </p:cNvCxnSpPr>
          <p:nvPr/>
        </p:nvCxnSpPr>
        <p:spPr>
          <a:xfrm flipV="1">
            <a:off x="5630099" y="768283"/>
            <a:ext cx="926805" cy="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109849" y="585126"/>
            <a:ext cx="9816737" cy="1344645"/>
            <a:chOff x="228600" y="588802"/>
            <a:chExt cx="9816737" cy="1344645"/>
          </a:xfrm>
        </p:grpSpPr>
        <p:sp>
          <p:nvSpPr>
            <p:cNvPr id="5" name="Rounded Rectangle 4"/>
            <p:cNvSpPr/>
            <p:nvPr/>
          </p:nvSpPr>
          <p:spPr>
            <a:xfrm>
              <a:off x="228600" y="1089673"/>
              <a:ext cx="1334550"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Operations</a:t>
              </a:r>
              <a:endParaRPr lang="en-IN" b="1" dirty="0"/>
            </a:p>
          </p:txBody>
        </p:sp>
        <p:sp>
          <p:nvSpPr>
            <p:cNvPr id="35" name="Rounded Rectangle 34"/>
            <p:cNvSpPr/>
            <p:nvPr/>
          </p:nvSpPr>
          <p:spPr>
            <a:xfrm>
              <a:off x="2207178" y="588909"/>
              <a:ext cx="2541672"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Inventory</a:t>
              </a:r>
              <a:endParaRPr lang="en-IN" b="1" dirty="0"/>
            </a:p>
          </p:txBody>
        </p:sp>
        <p:sp>
          <p:nvSpPr>
            <p:cNvPr id="36" name="Rounded Rectangle 35"/>
            <p:cNvSpPr/>
            <p:nvPr/>
          </p:nvSpPr>
          <p:spPr>
            <a:xfrm>
              <a:off x="2225101" y="1083458"/>
              <a:ext cx="2541672" cy="3663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Merchandise Planning</a:t>
              </a:r>
              <a:endParaRPr lang="en-IN" dirty="0"/>
            </a:p>
          </p:txBody>
        </p:sp>
        <p:sp>
          <p:nvSpPr>
            <p:cNvPr id="37" name="Rounded Rectangle 36"/>
            <p:cNvSpPr/>
            <p:nvPr/>
          </p:nvSpPr>
          <p:spPr>
            <a:xfrm>
              <a:off x="2225101" y="1567133"/>
              <a:ext cx="2541672" cy="3663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Store Maintenance</a:t>
              </a:r>
              <a:endParaRPr lang="en-IN" dirty="0"/>
            </a:p>
          </p:txBody>
        </p:sp>
        <p:sp>
          <p:nvSpPr>
            <p:cNvPr id="38" name="Rounded Rectangle 37"/>
            <p:cNvSpPr/>
            <p:nvPr/>
          </p:nvSpPr>
          <p:spPr>
            <a:xfrm>
              <a:off x="8419900" y="588802"/>
              <a:ext cx="1625435"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Heavy Goods</a:t>
              </a:r>
              <a:endParaRPr lang="en-IN" b="1" dirty="0"/>
            </a:p>
          </p:txBody>
        </p:sp>
        <p:sp>
          <p:nvSpPr>
            <p:cNvPr id="39" name="Rounded Rectangle 38"/>
            <p:cNvSpPr/>
            <p:nvPr/>
          </p:nvSpPr>
          <p:spPr>
            <a:xfrm>
              <a:off x="5675655" y="588802"/>
              <a:ext cx="2103545" cy="36631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Stock Management</a:t>
              </a:r>
              <a:endParaRPr lang="en-IN" dirty="0"/>
            </a:p>
          </p:txBody>
        </p:sp>
        <p:sp>
          <p:nvSpPr>
            <p:cNvPr id="40" name="Rounded Rectangle 39"/>
            <p:cNvSpPr/>
            <p:nvPr/>
          </p:nvSpPr>
          <p:spPr>
            <a:xfrm>
              <a:off x="8427855" y="1082699"/>
              <a:ext cx="1617482"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Light Goods</a:t>
              </a:r>
              <a:endParaRPr lang="en-IN" b="1" dirty="0"/>
            </a:p>
          </p:txBody>
        </p: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7803591" y="1256068"/>
              <a:ext cx="640700" cy="14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38" idx="1"/>
            </p:cNvCxnSpPr>
            <p:nvPr/>
          </p:nvCxnSpPr>
          <p:spPr>
            <a:xfrm flipV="1">
              <a:off x="7763292" y="771959"/>
              <a:ext cx="656608" cy="4938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6200000" flipH="1">
              <a:off x="5252359" y="849855"/>
              <a:ext cx="493897" cy="3526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5678168" y="1107279"/>
              <a:ext cx="2117469"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Stock Keeping Units</a:t>
              </a:r>
              <a:endParaRPr lang="en-IN" b="1" dirty="0"/>
            </a:p>
          </p:txBody>
        </p:sp>
        <p:cxnSp>
          <p:nvCxnSpPr>
            <p:cNvPr id="47" name="Straight Arrow Connector 46"/>
            <p:cNvCxnSpPr/>
            <p:nvPr/>
          </p:nvCxnSpPr>
          <p:spPr>
            <a:xfrm flipV="1">
              <a:off x="1583145" y="1275845"/>
              <a:ext cx="640700" cy="14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6" name="Group 135"/>
          <p:cNvGrpSpPr/>
          <p:nvPr/>
        </p:nvGrpSpPr>
        <p:grpSpPr>
          <a:xfrm>
            <a:off x="500370" y="1929771"/>
            <a:ext cx="11071242" cy="4798993"/>
            <a:chOff x="500370" y="1929771"/>
            <a:chExt cx="11071242" cy="4798993"/>
          </a:xfrm>
        </p:grpSpPr>
        <p:cxnSp>
          <p:nvCxnSpPr>
            <p:cNvPr id="137" name="Connector: Elbow 20">
              <a:extLst>
                <a:ext uri="{FF2B5EF4-FFF2-40B4-BE49-F238E27FC236}">
                  <a16:creationId xmlns:a16="http://schemas.microsoft.com/office/drawing/2014/main" xmlns="" id="{4741AA56-D9ED-492E-8385-5CB8274B1286}"/>
                </a:ext>
                <a:ext uri="{C183D7F6-B498-43B3-948B-1728B52AA6E4}">
                  <adec:decorative xmlns="" xmlns:adec="http://schemas.microsoft.com/office/drawing/2017/decorative" val="1"/>
                </a:ext>
              </a:extLst>
            </p:cNvPr>
            <p:cNvCxnSpPr>
              <a:stCxn id="147" idx="2"/>
              <a:endCxn id="148" idx="2"/>
            </p:cNvCxnSpPr>
            <p:nvPr/>
          </p:nvCxnSpPr>
          <p:spPr>
            <a:xfrm rot="10800000" flipV="1">
              <a:off x="8161189" y="3077435"/>
              <a:ext cx="12700" cy="2951278"/>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38" name="Group 137"/>
            <p:cNvGrpSpPr/>
            <p:nvPr/>
          </p:nvGrpSpPr>
          <p:grpSpPr>
            <a:xfrm>
              <a:off x="500370" y="1929771"/>
              <a:ext cx="11071242" cy="4798993"/>
              <a:chOff x="813879" y="1746889"/>
              <a:chExt cx="11071242" cy="4798993"/>
            </a:xfrm>
          </p:grpSpPr>
          <p:grpSp>
            <p:nvGrpSpPr>
              <p:cNvPr id="139" name="Group 138"/>
              <p:cNvGrpSpPr/>
              <p:nvPr/>
            </p:nvGrpSpPr>
            <p:grpSpPr>
              <a:xfrm>
                <a:off x="813879" y="1746889"/>
                <a:ext cx="11071242" cy="4798993"/>
                <a:chOff x="813879" y="1746889"/>
                <a:chExt cx="11071242" cy="4798993"/>
              </a:xfrm>
            </p:grpSpPr>
            <p:grpSp>
              <p:nvGrpSpPr>
                <p:cNvPr id="141" name="Group 140"/>
                <p:cNvGrpSpPr/>
                <p:nvPr/>
              </p:nvGrpSpPr>
              <p:grpSpPr>
                <a:xfrm>
                  <a:off x="813879" y="2194501"/>
                  <a:ext cx="9130004" cy="4351381"/>
                  <a:chOff x="195087" y="1107833"/>
                  <a:chExt cx="10352009" cy="4933792"/>
                </a:xfrm>
              </p:grpSpPr>
              <p:sp>
                <p:nvSpPr>
                  <p:cNvPr id="143" name="Oval 142">
                    <a:extLst>
                      <a:ext uri="{FF2B5EF4-FFF2-40B4-BE49-F238E27FC236}">
                        <a16:creationId xmlns:a16="http://schemas.microsoft.com/office/drawing/2014/main" xmlns="" id="{9F23A462-D581-4451-A275-D8FA412E142C}"/>
                      </a:ext>
                      <a:ext uri="{C183D7F6-B498-43B3-948B-1728B52AA6E4}">
                        <adec:decorative xmlns="" xmlns:adec="http://schemas.microsoft.com/office/drawing/2017/decorative" val="1"/>
                      </a:ext>
                    </a:extLst>
                  </p:cNvPr>
                  <p:cNvSpPr/>
                  <p:nvPr/>
                </p:nvSpPr>
                <p:spPr>
                  <a:xfrm>
                    <a:off x="3023056" y="165828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144" name="Oval 143">
                    <a:extLst>
                      <a:ext uri="{FF2B5EF4-FFF2-40B4-BE49-F238E27FC236}">
                        <a16:creationId xmlns:a16="http://schemas.microsoft.com/office/drawing/2014/main" xmlns="" id="{3FAD125B-9A3B-49A4-B9EC-C8A6D3CF9CBF}"/>
                      </a:ext>
                      <a:ext uri="{C183D7F6-B498-43B3-948B-1728B52AA6E4}">
                        <adec:decorative xmlns="" xmlns:adec="http://schemas.microsoft.com/office/drawing/2017/decorative" val="1"/>
                      </a:ext>
                    </a:extLst>
                  </p:cNvPr>
                  <p:cNvSpPr/>
                  <p:nvPr/>
                </p:nvSpPr>
                <p:spPr>
                  <a:xfrm>
                    <a:off x="3018508" y="372256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5" name="Oval 144">
                    <a:extLst>
                      <a:ext uri="{FF2B5EF4-FFF2-40B4-BE49-F238E27FC236}">
                        <a16:creationId xmlns:a16="http://schemas.microsoft.com/office/drawing/2014/main" xmlns="" id="{233E4AB5-6FC1-4454-9421-850EF5A4ADF3}"/>
                      </a:ext>
                      <a:ext uri="{C183D7F6-B498-43B3-948B-1728B52AA6E4}">
                        <adec:decorative xmlns="" xmlns:adec="http://schemas.microsoft.com/office/drawing/2017/decorative" val="1"/>
                      </a:ext>
                    </a:extLst>
                  </p:cNvPr>
                  <p:cNvSpPr/>
                  <p:nvPr/>
                </p:nvSpPr>
                <p:spPr>
                  <a:xfrm>
                    <a:off x="570464" y="2805702"/>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6" name="Oval 145">
                    <a:extLst>
                      <a:ext uri="{FF2B5EF4-FFF2-40B4-BE49-F238E27FC236}">
                        <a16:creationId xmlns:a16="http://schemas.microsoft.com/office/drawing/2014/main" xmlns="" id="{40123448-0B37-4226-B26C-A3081E6142FF}"/>
                      </a:ext>
                      <a:ext uri="{C183D7F6-B498-43B3-948B-1728B52AA6E4}">
                        <adec:decorative xmlns="" xmlns:adec="http://schemas.microsoft.com/office/drawing/2017/decorative" val="1"/>
                      </a:ext>
                    </a:extLst>
                  </p:cNvPr>
                  <p:cNvSpPr/>
                  <p:nvPr/>
                </p:nvSpPr>
                <p:spPr>
                  <a:xfrm>
                    <a:off x="6469101" y="2805702"/>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7" name="Oval 146">
                    <a:extLst>
                      <a:ext uri="{FF2B5EF4-FFF2-40B4-BE49-F238E27FC236}">
                        <a16:creationId xmlns:a16="http://schemas.microsoft.com/office/drawing/2014/main" xmlns="" id="{D3287700-63E7-4098-B825-B123C11134C1}"/>
                      </a:ext>
                      <a:ext uri="{C183D7F6-B498-43B3-948B-1728B52AA6E4}">
                        <adec:decorative xmlns=""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8" name="Oval 147">
                    <a:extLst>
                      <a:ext uri="{FF2B5EF4-FFF2-40B4-BE49-F238E27FC236}">
                        <a16:creationId xmlns:a16="http://schemas.microsoft.com/office/drawing/2014/main" xmlns="" id="{69943F00-C6CB-4F10-A02B-801F37984D43}"/>
                      </a:ext>
                      <a:ext uri="{C183D7F6-B498-43B3-948B-1728B52AA6E4}">
                        <adec:decorative xmlns="" xmlns:adec="http://schemas.microsoft.com/office/drawing/2017/decorative" val="1"/>
                      </a:ext>
                    </a:extLst>
                  </p:cNvPr>
                  <p:cNvSpPr/>
                  <p:nvPr/>
                </p:nvSpPr>
                <p:spPr>
                  <a:xfrm>
                    <a:off x="8881268" y="445412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49" name="Straight Arrow Connector 148">
                    <a:extLst>
                      <a:ext uri="{FF2B5EF4-FFF2-40B4-BE49-F238E27FC236}">
                        <a16:creationId xmlns:a16="http://schemas.microsoft.com/office/drawing/2014/main" xmlns="" id="{61AAA85B-D8C7-43BE-844A-625265015123}"/>
                      </a:ext>
                      <a:ext uri="{C183D7F6-B498-43B3-948B-1728B52AA6E4}">
                        <adec:decorative xmlns="" xmlns:adec="http://schemas.microsoft.com/office/drawing/2017/decorative" val="1"/>
                      </a:ext>
                    </a:extLst>
                  </p:cNvPr>
                  <p:cNvCxnSpPr>
                    <a:cxnSpLocks/>
                    <a:stCxn id="146" idx="6"/>
                  </p:cNvCxnSpPr>
                  <p:nvPr/>
                </p:nvCxnSpPr>
                <p:spPr>
                  <a:xfrm flipV="1">
                    <a:off x="8056601" y="3599452"/>
                    <a:ext cx="566292"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50" name="Connector: Elbow 20">
                    <a:extLst>
                      <a:ext uri="{FF2B5EF4-FFF2-40B4-BE49-F238E27FC236}">
                        <a16:creationId xmlns:a16="http://schemas.microsoft.com/office/drawing/2014/main" xmlns="" id="{4741AA56-D9ED-492E-8385-5CB8274B1286}"/>
                      </a:ext>
                      <a:ext uri="{C183D7F6-B498-43B3-948B-1728B52AA6E4}">
                        <adec:decorative xmlns="" xmlns:adec="http://schemas.microsoft.com/office/drawing/2017/decorative" val="1"/>
                      </a:ext>
                    </a:extLst>
                  </p:cNvPr>
                  <p:cNvCxnSpPr>
                    <a:stCxn id="143" idx="2"/>
                    <a:endCxn id="144" idx="2"/>
                  </p:cNvCxnSpPr>
                  <p:nvPr/>
                </p:nvCxnSpPr>
                <p:spPr>
                  <a:xfrm rot="10800000" flipV="1">
                    <a:off x="3018509" y="2452033"/>
                    <a:ext cx="4548" cy="2064280"/>
                  </a:xfrm>
                  <a:prstGeom prst="bentConnector3">
                    <a:avLst>
                      <a:gd name="adj1" fmla="val 5799327"/>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xmlns="" id="{6BEBF752-C33D-4EC4-8210-F7B1D3A10097}"/>
                      </a:ext>
                    </a:extLst>
                  </p:cNvPr>
                  <p:cNvSpPr/>
                  <p:nvPr/>
                </p:nvSpPr>
                <p:spPr>
                  <a:xfrm>
                    <a:off x="3126459" y="2150210"/>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Heavy Goods</a:t>
                    </a:r>
                    <a:endParaRPr lang="en-US" sz="1600" dirty="0">
                      <a:solidFill>
                        <a:schemeClr val="bg1"/>
                      </a:solidFill>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xmlns="" id="{D4EC02E4-F054-4111-9038-AE0BDA4C8060}"/>
                      </a:ext>
                    </a:extLst>
                  </p:cNvPr>
                  <p:cNvSpPr/>
                  <p:nvPr/>
                </p:nvSpPr>
                <p:spPr>
                  <a:xfrm>
                    <a:off x="3126459" y="438021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Light Goods</a:t>
                    </a:r>
                    <a:endParaRPr lang="en-US" sz="1600" dirty="0">
                      <a:solidFill>
                        <a:schemeClr val="bg1"/>
                      </a:solidFill>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xmlns=""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xmlns="" id="{9F6EE26A-3174-49AD-900E-08C045755F3C}"/>
                      </a:ext>
                    </a:extLst>
                  </p:cNvPr>
                  <p:cNvSpPr/>
                  <p:nvPr/>
                </p:nvSpPr>
                <p:spPr>
                  <a:xfrm>
                    <a:off x="6464421" y="3417883"/>
                    <a:ext cx="1574394" cy="488559"/>
                  </a:xfrm>
                  <a:prstGeom prst="rect">
                    <a:avLst/>
                  </a:prstGeom>
                </p:spPr>
                <p:txBody>
                  <a:bodyPr wrap="square" lIns="0" tIns="0" rIns="0" bIns="0" anchor="ctr">
                    <a:spAutoFit/>
                  </a:bodyPr>
                  <a:lstStyle/>
                  <a:p>
                    <a:pPr algn="ctr"/>
                    <a:r>
                      <a:rPr lang="en-US" sz="1400" dirty="0">
                        <a:solidFill>
                          <a:schemeClr val="bg1"/>
                        </a:solidFill>
                        <a:latin typeface="Arial" panose="020B0604020202020204" pitchFamily="34" charset="0"/>
                        <a:cs typeface="Arial" panose="020B0604020202020204" pitchFamily="34" charset="0"/>
                      </a:rPr>
                      <a:t>Implementation Plan</a:t>
                    </a:r>
                  </a:p>
                </p:txBody>
              </p:sp>
              <p:sp>
                <p:nvSpPr>
                  <p:cNvPr id="155" name="Rectangle 154">
                    <a:extLst>
                      <a:ext uri="{FF2B5EF4-FFF2-40B4-BE49-F238E27FC236}">
                        <a16:creationId xmlns:a16="http://schemas.microsoft.com/office/drawing/2014/main" xmlns="" id="{C7CFAFBF-6B2A-49A8-ADCE-FD94A08C87B3}"/>
                      </a:ext>
                    </a:extLst>
                  </p:cNvPr>
                  <p:cNvSpPr/>
                  <p:nvPr/>
                </p:nvSpPr>
                <p:spPr>
                  <a:xfrm>
                    <a:off x="8851645" y="1776056"/>
                    <a:ext cx="1695451" cy="244280"/>
                  </a:xfrm>
                  <a:prstGeom prst="rect">
                    <a:avLst/>
                  </a:prstGeom>
                </p:spPr>
                <p:txBody>
                  <a:bodyPr wrap="square" lIns="0" tIns="0" rIns="0" bIns="0" anchor="ctr">
                    <a:spAutoFit/>
                  </a:bodyPr>
                  <a:lstStyle/>
                  <a:p>
                    <a:pPr algn="ctr"/>
                    <a:r>
                      <a:rPr lang="en-US" sz="1400" dirty="0" smtClean="0">
                        <a:solidFill>
                          <a:schemeClr val="bg1"/>
                        </a:solidFill>
                        <a:latin typeface="Arial" panose="020B0604020202020204" pitchFamily="34" charset="0"/>
                        <a:cs typeface="Arial" panose="020B0604020202020204" pitchFamily="34" charset="0"/>
                      </a:rPr>
                      <a:t>Recommendation</a:t>
                    </a:r>
                    <a:endParaRPr lang="en-US" sz="1400" dirty="0">
                      <a:solidFill>
                        <a:schemeClr val="bg1"/>
                      </a:solidFill>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xmlns=""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Scope</a:t>
                    </a:r>
                    <a:endParaRPr lang="en-US" sz="1600" dirty="0">
                      <a:solidFill>
                        <a:schemeClr val="bg1"/>
                      </a:solidFill>
                      <a:latin typeface="Arial" panose="020B0604020202020204" pitchFamily="34" charset="0"/>
                      <a:cs typeface="Arial" panose="020B0604020202020204" pitchFamily="34" charset="0"/>
                    </a:endParaRPr>
                  </a:p>
                </p:txBody>
              </p:sp>
              <p:sp>
                <p:nvSpPr>
                  <p:cNvPr id="157" name="Rectangle 156">
                    <a:extLst>
                      <a:ext uri="{FF2B5EF4-FFF2-40B4-BE49-F238E27FC236}">
                        <a16:creationId xmlns:a16="http://schemas.microsoft.com/office/drawing/2014/main" xmlns="" id="{0F8D1DEA-0363-4C10-925D-1D68E14CCEF4}"/>
                      </a:ext>
                    </a:extLst>
                  </p:cNvPr>
                  <p:cNvSpPr/>
                  <p:nvPr/>
                </p:nvSpPr>
                <p:spPr>
                  <a:xfrm>
                    <a:off x="195087" y="4524800"/>
                    <a:ext cx="2338252" cy="552537"/>
                  </a:xfrm>
                  <a:prstGeom prst="rect">
                    <a:avLst/>
                  </a:prstGeom>
                </p:spPr>
                <p:txBody>
                  <a:bodyPr wrap="square" lIns="0" tIns="0" rIns="0" bIns="0" anchor="ctr">
                    <a:spAutoFit/>
                  </a:bodyPr>
                  <a:lstStyle/>
                  <a:p>
                    <a:pPr algn="ctr">
                      <a:lnSpc>
                        <a:spcPts val="1900"/>
                      </a:lnSpc>
                    </a:pPr>
                    <a:r>
                      <a:rPr lang="en-US" sz="2000" b="1" dirty="0" smtClean="0">
                        <a:solidFill>
                          <a:schemeClr val="tx1">
                            <a:lumMod val="75000"/>
                            <a:lumOff val="25000"/>
                          </a:schemeClr>
                        </a:solidFill>
                        <a:latin typeface="Arial" panose="020B0604020202020204" pitchFamily="34" charset="0"/>
                        <a:cs typeface="Arial" panose="020B0604020202020204" pitchFamily="34" charset="0"/>
                      </a:rPr>
                      <a:t>Stock Keeping Units</a:t>
                    </a:r>
                    <a:endParaRPr lang="en-US" sz="20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142" name="Rectangle 141">
                  <a:extLst>
                    <a:ext uri="{FF2B5EF4-FFF2-40B4-BE49-F238E27FC236}">
                      <a16:creationId xmlns:a16="http://schemas.microsoft.com/office/drawing/2014/main" xmlns="" id="{481D58D3-87D7-4D40-B59F-7F751F117F96}"/>
                    </a:ext>
                  </a:extLst>
                </p:cNvPr>
                <p:cNvSpPr/>
                <p:nvPr/>
              </p:nvSpPr>
              <p:spPr>
                <a:xfrm>
                  <a:off x="9943883" y="1746889"/>
                  <a:ext cx="1941238" cy="2680221"/>
                </a:xfrm>
                <a:prstGeom prst="rect">
                  <a:avLst/>
                </a:prstGeom>
              </p:spPr>
              <p:txBody>
                <a:bodyPr wrap="square" lIns="0" tIns="0" rIns="0" bIns="0" anchor="ctr">
                  <a:spAutoFit/>
                </a:bodyPr>
                <a:lstStyle/>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Heavy Goods on lower level</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Light Goods on upper level</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Provide better shopping experience and easy picking of products</a:t>
                  </a:r>
                </a:p>
              </p:txBody>
            </p:sp>
          </p:grpSp>
          <p:cxnSp>
            <p:nvCxnSpPr>
              <p:cNvPr id="140" name="Straight Arrow Connector 139">
                <a:extLst>
                  <a:ext uri="{FF2B5EF4-FFF2-40B4-BE49-F238E27FC236}">
                    <a16:creationId xmlns:a16="http://schemas.microsoft.com/office/drawing/2014/main" xmlns="" id="{61AAA85B-D8C7-43BE-844A-625265015123}"/>
                  </a:ext>
                  <a:ext uri="{C183D7F6-B498-43B3-948B-1728B52AA6E4}">
                    <adec:decorative xmlns="" xmlns:adec="http://schemas.microsoft.com/office/drawing/2017/decorative" val="1"/>
                  </a:ext>
                </a:extLst>
              </p:cNvPr>
              <p:cNvCxnSpPr>
                <a:cxnSpLocks/>
                <a:stCxn id="145" idx="6"/>
                <a:endCxn id="146" idx="2"/>
              </p:cNvCxnSpPr>
              <p:nvPr/>
            </p:nvCxnSpPr>
            <p:spPr>
              <a:xfrm>
                <a:off x="2545048" y="4391997"/>
                <a:ext cx="3802228"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3" name="TextBox 2"/>
          <p:cNvSpPr txBox="1"/>
          <p:nvPr/>
        </p:nvSpPr>
        <p:spPr>
          <a:xfrm>
            <a:off x="9630374" y="5634649"/>
            <a:ext cx="2333026" cy="615553"/>
          </a:xfrm>
          <a:prstGeom prst="rect">
            <a:avLst/>
          </a:prstGeom>
          <a:noFill/>
        </p:spPr>
        <p:txBody>
          <a:bodyPr wrap="square" rtlCol="0">
            <a:spAutoFit/>
          </a:bodyPr>
          <a:lstStyle/>
          <a:p>
            <a:pPr marL="285750" indent="-285750">
              <a:buFont typeface="Arial" panose="020B0604020202020204" pitchFamily="34" charset="0"/>
              <a:buChar char="•"/>
            </a:pPr>
            <a:r>
              <a:rPr lang="en-IN" dirty="0" smtClean="0"/>
              <a:t> </a:t>
            </a:r>
            <a:r>
              <a:rPr lang="en-IN" sz="1600" dirty="0" smtClean="0">
                <a:latin typeface="Arial" panose="020B0604020202020204" pitchFamily="34" charset="0"/>
                <a:cs typeface="Arial" panose="020B0604020202020204" pitchFamily="34" charset="0"/>
              </a:rPr>
              <a:t>Customer satisfaction</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6759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xmlns=""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 xmlns:adec="http://schemas.microsoft.com/office/drawing/2017/decorative" val="1"/>
              </a:ext>
            </a:extLst>
          </p:cNvPr>
          <p:cNvCxnSpPr>
            <a:cxnSpLocks/>
          </p:cNvCxnSpPr>
          <p:nvPr/>
        </p:nvCxnSpPr>
        <p:spPr>
          <a:xfrm>
            <a:off x="8105775" y="470646"/>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2915" y="32583"/>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Operations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 xmlns:adec="http://schemas.microsoft.com/office/drawing/2017/decorative" val="1"/>
              </a:ext>
            </a:extLst>
          </p:cNvPr>
          <p:cNvCxnSpPr>
            <a:cxnSpLocks/>
          </p:cNvCxnSpPr>
          <p:nvPr/>
        </p:nvCxnSpPr>
        <p:spPr>
          <a:xfrm>
            <a:off x="0" y="457583"/>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301952" y="652222"/>
            <a:ext cx="7550600" cy="1344538"/>
            <a:chOff x="228600" y="588909"/>
            <a:chExt cx="7550600" cy="1344538"/>
          </a:xfrm>
        </p:grpSpPr>
        <p:sp>
          <p:nvSpPr>
            <p:cNvPr id="5" name="Rounded Rectangle 4"/>
            <p:cNvSpPr/>
            <p:nvPr/>
          </p:nvSpPr>
          <p:spPr>
            <a:xfrm>
              <a:off x="228600" y="1089673"/>
              <a:ext cx="1334550"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Operations</a:t>
              </a:r>
              <a:endParaRPr lang="en-IN" b="1" dirty="0"/>
            </a:p>
          </p:txBody>
        </p:sp>
        <p:sp>
          <p:nvSpPr>
            <p:cNvPr id="35" name="Rounded Rectangle 34"/>
            <p:cNvSpPr/>
            <p:nvPr/>
          </p:nvSpPr>
          <p:spPr>
            <a:xfrm>
              <a:off x="2207178" y="588909"/>
              <a:ext cx="2541672" cy="36631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Inventory</a:t>
              </a:r>
              <a:endParaRPr lang="en-IN" dirty="0"/>
            </a:p>
          </p:txBody>
        </p:sp>
        <p:sp>
          <p:nvSpPr>
            <p:cNvPr id="36" name="Rounded Rectangle 35"/>
            <p:cNvSpPr/>
            <p:nvPr/>
          </p:nvSpPr>
          <p:spPr>
            <a:xfrm>
              <a:off x="2225101" y="1083458"/>
              <a:ext cx="2541672"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Merchandise</a:t>
              </a:r>
              <a:r>
                <a:rPr lang="en-IN" dirty="0" smtClean="0"/>
                <a:t> </a:t>
              </a:r>
              <a:r>
                <a:rPr lang="en-IN" b="1" dirty="0" smtClean="0"/>
                <a:t>Planning</a:t>
              </a:r>
              <a:endParaRPr lang="en-IN" b="1" dirty="0"/>
            </a:p>
          </p:txBody>
        </p:sp>
        <p:sp>
          <p:nvSpPr>
            <p:cNvPr id="37" name="Rounded Rectangle 36"/>
            <p:cNvSpPr/>
            <p:nvPr/>
          </p:nvSpPr>
          <p:spPr>
            <a:xfrm>
              <a:off x="2225101" y="1567133"/>
              <a:ext cx="2541672" cy="3663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Store Maintenance</a:t>
              </a:r>
              <a:endParaRPr lang="en-IN" dirty="0"/>
            </a:p>
          </p:txBody>
        </p:sp>
        <p:sp>
          <p:nvSpPr>
            <p:cNvPr id="39" name="Rounded Rectangle 38"/>
            <p:cNvSpPr/>
            <p:nvPr/>
          </p:nvSpPr>
          <p:spPr>
            <a:xfrm>
              <a:off x="5675655" y="1083672"/>
              <a:ext cx="2103545"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Dealership</a:t>
              </a:r>
              <a:endParaRPr lang="en-IN" b="1" dirty="0"/>
            </a:p>
          </p:txBody>
        </p:sp>
        <p:cxnSp>
          <p:nvCxnSpPr>
            <p:cNvPr id="15" name="Elbow Connector 14"/>
            <p:cNvCxnSpPr>
              <a:endCxn id="37" idx="1"/>
            </p:cNvCxnSpPr>
            <p:nvPr/>
          </p:nvCxnSpPr>
          <p:spPr>
            <a:xfrm rot="16200000" flipH="1">
              <a:off x="1818011" y="1343199"/>
              <a:ext cx="483193" cy="3309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6" idx="3"/>
            </p:cNvCxnSpPr>
            <p:nvPr/>
          </p:nvCxnSpPr>
          <p:spPr>
            <a:xfrm flipV="1">
              <a:off x="4766773" y="1265749"/>
              <a:ext cx="908882" cy="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1563150" y="1282098"/>
              <a:ext cx="640700" cy="14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500370" y="2002183"/>
            <a:ext cx="11118658" cy="4726581"/>
            <a:chOff x="500370" y="2002183"/>
            <a:chExt cx="11118658" cy="4726581"/>
          </a:xfrm>
        </p:grpSpPr>
        <p:cxnSp>
          <p:nvCxnSpPr>
            <p:cNvPr id="90" name="Connector: Elbow 20">
              <a:extLst>
                <a:ext uri="{FF2B5EF4-FFF2-40B4-BE49-F238E27FC236}">
                  <a16:creationId xmlns:a16="http://schemas.microsoft.com/office/drawing/2014/main" xmlns="" id="{4741AA56-D9ED-492E-8385-5CB8274B1286}"/>
                </a:ext>
                <a:ext uri="{C183D7F6-B498-43B3-948B-1728B52AA6E4}">
                  <adec:decorative xmlns="" xmlns:adec="http://schemas.microsoft.com/office/drawing/2017/decorative" val="1"/>
                </a:ext>
              </a:extLst>
            </p:cNvPr>
            <p:cNvCxnSpPr>
              <a:stCxn id="103" idx="2"/>
              <a:endCxn id="104" idx="2"/>
            </p:cNvCxnSpPr>
            <p:nvPr/>
          </p:nvCxnSpPr>
          <p:spPr>
            <a:xfrm rot="10800000" flipV="1">
              <a:off x="8161189" y="3077435"/>
              <a:ext cx="12700" cy="2951278"/>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500370" y="2002183"/>
              <a:ext cx="11118658" cy="4726581"/>
              <a:chOff x="813879" y="1819301"/>
              <a:chExt cx="11118658" cy="4726581"/>
            </a:xfrm>
          </p:grpSpPr>
          <p:grpSp>
            <p:nvGrpSpPr>
              <p:cNvPr id="95" name="Group 94"/>
              <p:cNvGrpSpPr/>
              <p:nvPr/>
            </p:nvGrpSpPr>
            <p:grpSpPr>
              <a:xfrm>
                <a:off x="813879" y="1819301"/>
                <a:ext cx="11118658" cy="4726581"/>
                <a:chOff x="813879" y="1819301"/>
                <a:chExt cx="11118658" cy="4726581"/>
              </a:xfrm>
            </p:grpSpPr>
            <p:grpSp>
              <p:nvGrpSpPr>
                <p:cNvPr id="97" name="Group 96"/>
                <p:cNvGrpSpPr/>
                <p:nvPr/>
              </p:nvGrpSpPr>
              <p:grpSpPr>
                <a:xfrm>
                  <a:off x="813879" y="2194501"/>
                  <a:ext cx="9130004" cy="4351381"/>
                  <a:chOff x="195087" y="1107833"/>
                  <a:chExt cx="10352009" cy="4933792"/>
                </a:xfrm>
              </p:grpSpPr>
              <p:sp>
                <p:nvSpPr>
                  <p:cNvPr id="99" name="Oval 98">
                    <a:extLst>
                      <a:ext uri="{FF2B5EF4-FFF2-40B4-BE49-F238E27FC236}">
                        <a16:creationId xmlns:a16="http://schemas.microsoft.com/office/drawing/2014/main" xmlns="" id="{9F23A462-D581-4451-A275-D8FA412E142C}"/>
                      </a:ext>
                      <a:ext uri="{C183D7F6-B498-43B3-948B-1728B52AA6E4}">
                        <adec:decorative xmlns="" xmlns:adec="http://schemas.microsoft.com/office/drawing/2017/decorative" val="1"/>
                      </a:ext>
                    </a:extLst>
                  </p:cNvPr>
                  <p:cNvSpPr/>
                  <p:nvPr/>
                </p:nvSpPr>
                <p:spPr>
                  <a:xfrm>
                    <a:off x="3023056" y="165828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100" name="Oval 99">
                    <a:extLst>
                      <a:ext uri="{FF2B5EF4-FFF2-40B4-BE49-F238E27FC236}">
                        <a16:creationId xmlns:a16="http://schemas.microsoft.com/office/drawing/2014/main" xmlns="" id="{3FAD125B-9A3B-49A4-B9EC-C8A6D3CF9CBF}"/>
                      </a:ext>
                      <a:ext uri="{C183D7F6-B498-43B3-948B-1728B52AA6E4}">
                        <adec:decorative xmlns="" xmlns:adec="http://schemas.microsoft.com/office/drawing/2017/decorative" val="1"/>
                      </a:ext>
                    </a:extLst>
                  </p:cNvPr>
                  <p:cNvSpPr/>
                  <p:nvPr/>
                </p:nvSpPr>
                <p:spPr>
                  <a:xfrm>
                    <a:off x="3018508" y="372256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1" name="Oval 100">
                    <a:extLst>
                      <a:ext uri="{FF2B5EF4-FFF2-40B4-BE49-F238E27FC236}">
                        <a16:creationId xmlns:a16="http://schemas.microsoft.com/office/drawing/2014/main" xmlns="" id="{233E4AB5-6FC1-4454-9421-850EF5A4ADF3}"/>
                      </a:ext>
                      <a:ext uri="{C183D7F6-B498-43B3-948B-1728B52AA6E4}">
                        <adec:decorative xmlns="" xmlns:adec="http://schemas.microsoft.com/office/drawing/2017/decorative" val="1"/>
                      </a:ext>
                    </a:extLst>
                  </p:cNvPr>
                  <p:cNvSpPr/>
                  <p:nvPr/>
                </p:nvSpPr>
                <p:spPr>
                  <a:xfrm>
                    <a:off x="570464" y="2805702"/>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2" name="Oval 101">
                    <a:extLst>
                      <a:ext uri="{FF2B5EF4-FFF2-40B4-BE49-F238E27FC236}">
                        <a16:creationId xmlns:a16="http://schemas.microsoft.com/office/drawing/2014/main" xmlns="" id="{40123448-0B37-4226-B26C-A3081E6142FF}"/>
                      </a:ext>
                      <a:ext uri="{C183D7F6-B498-43B3-948B-1728B52AA6E4}">
                        <adec:decorative xmlns="" xmlns:adec="http://schemas.microsoft.com/office/drawing/2017/decorative" val="1"/>
                      </a:ext>
                    </a:extLst>
                  </p:cNvPr>
                  <p:cNvSpPr/>
                  <p:nvPr/>
                </p:nvSpPr>
                <p:spPr>
                  <a:xfrm>
                    <a:off x="6469101" y="2805702"/>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3" name="Oval 102">
                    <a:extLst>
                      <a:ext uri="{FF2B5EF4-FFF2-40B4-BE49-F238E27FC236}">
                        <a16:creationId xmlns:a16="http://schemas.microsoft.com/office/drawing/2014/main" xmlns="" id="{D3287700-63E7-4098-B825-B123C11134C1}"/>
                      </a:ext>
                      <a:ext uri="{C183D7F6-B498-43B3-948B-1728B52AA6E4}">
                        <adec:decorative xmlns=""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4" name="Oval 103">
                    <a:extLst>
                      <a:ext uri="{FF2B5EF4-FFF2-40B4-BE49-F238E27FC236}">
                        <a16:creationId xmlns:a16="http://schemas.microsoft.com/office/drawing/2014/main" xmlns="" id="{69943F00-C6CB-4F10-A02B-801F37984D43}"/>
                      </a:ext>
                      <a:ext uri="{C183D7F6-B498-43B3-948B-1728B52AA6E4}">
                        <adec:decorative xmlns="" xmlns:adec="http://schemas.microsoft.com/office/drawing/2017/decorative" val="1"/>
                      </a:ext>
                    </a:extLst>
                  </p:cNvPr>
                  <p:cNvSpPr/>
                  <p:nvPr/>
                </p:nvSpPr>
                <p:spPr>
                  <a:xfrm>
                    <a:off x="8881268" y="445412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05" name="Straight Arrow Connector 104">
                    <a:extLst>
                      <a:ext uri="{FF2B5EF4-FFF2-40B4-BE49-F238E27FC236}">
                        <a16:creationId xmlns:a16="http://schemas.microsoft.com/office/drawing/2014/main" xmlns="" id="{61AAA85B-D8C7-43BE-844A-625265015123}"/>
                      </a:ext>
                      <a:ext uri="{C183D7F6-B498-43B3-948B-1728B52AA6E4}">
                        <adec:decorative xmlns="" xmlns:adec="http://schemas.microsoft.com/office/drawing/2017/decorative" val="1"/>
                      </a:ext>
                    </a:extLst>
                  </p:cNvPr>
                  <p:cNvCxnSpPr>
                    <a:cxnSpLocks/>
                    <a:stCxn id="102" idx="6"/>
                  </p:cNvCxnSpPr>
                  <p:nvPr/>
                </p:nvCxnSpPr>
                <p:spPr>
                  <a:xfrm flipV="1">
                    <a:off x="8056601" y="3599452"/>
                    <a:ext cx="566292"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6" name="Connector: Elbow 20">
                    <a:extLst>
                      <a:ext uri="{FF2B5EF4-FFF2-40B4-BE49-F238E27FC236}">
                        <a16:creationId xmlns:a16="http://schemas.microsoft.com/office/drawing/2014/main" xmlns="" id="{4741AA56-D9ED-492E-8385-5CB8274B1286}"/>
                      </a:ext>
                      <a:ext uri="{C183D7F6-B498-43B3-948B-1728B52AA6E4}">
                        <adec:decorative xmlns="" xmlns:adec="http://schemas.microsoft.com/office/drawing/2017/decorative" val="1"/>
                      </a:ext>
                    </a:extLst>
                  </p:cNvPr>
                  <p:cNvCxnSpPr>
                    <a:stCxn id="99" idx="2"/>
                    <a:endCxn id="100" idx="2"/>
                  </p:cNvCxnSpPr>
                  <p:nvPr/>
                </p:nvCxnSpPr>
                <p:spPr>
                  <a:xfrm rot="10800000" flipV="1">
                    <a:off x="3018509" y="2452033"/>
                    <a:ext cx="4548" cy="2064280"/>
                  </a:xfrm>
                  <a:prstGeom prst="bentConnector3">
                    <a:avLst>
                      <a:gd name="adj1" fmla="val 5799327"/>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xmlns="" id="{6BEBF752-C33D-4EC4-8210-F7B1D3A10097}"/>
                      </a:ext>
                    </a:extLst>
                  </p:cNvPr>
                  <p:cNvSpPr/>
                  <p:nvPr/>
                </p:nvSpPr>
                <p:spPr>
                  <a:xfrm>
                    <a:off x="3126459" y="2289798"/>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Branding</a:t>
                    </a:r>
                    <a:endParaRPr lang="en-US" sz="1600" dirty="0">
                      <a:solidFill>
                        <a:schemeClr val="bg1"/>
                      </a:solidFill>
                      <a:latin typeface="Arial" panose="020B0604020202020204" pitchFamily="34" charset="0"/>
                      <a:cs typeface="Arial" panose="020B0604020202020204" pitchFamily="34" charset="0"/>
                    </a:endParaRPr>
                  </a:p>
                </p:txBody>
              </p:sp>
              <p:sp>
                <p:nvSpPr>
                  <p:cNvPr id="108" name="Rectangle 107">
                    <a:extLst>
                      <a:ext uri="{FF2B5EF4-FFF2-40B4-BE49-F238E27FC236}">
                        <a16:creationId xmlns:a16="http://schemas.microsoft.com/office/drawing/2014/main" xmlns="" id="{D4EC02E4-F054-4111-9038-AE0BDA4C8060}"/>
                      </a:ext>
                    </a:extLst>
                  </p:cNvPr>
                  <p:cNvSpPr/>
                  <p:nvPr/>
                </p:nvSpPr>
                <p:spPr>
                  <a:xfrm>
                    <a:off x="3126459" y="438021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Dealership</a:t>
                    </a:r>
                    <a:endParaRPr lang="en-US" sz="1600" dirty="0">
                      <a:solidFill>
                        <a:schemeClr val="bg1"/>
                      </a:solidFill>
                      <a:latin typeface="Arial" panose="020B0604020202020204" pitchFamily="34" charset="0"/>
                      <a:cs typeface="Arial" panose="020B0604020202020204" pitchFamily="34" charset="0"/>
                    </a:endParaRPr>
                  </a:p>
                </p:txBody>
              </p:sp>
              <p:sp>
                <p:nvSpPr>
                  <p:cNvPr id="109" name="Rectangle 108">
                    <a:extLst>
                      <a:ext uri="{FF2B5EF4-FFF2-40B4-BE49-F238E27FC236}">
                        <a16:creationId xmlns:a16="http://schemas.microsoft.com/office/drawing/2014/main" xmlns=""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110" name="Rectangle 109">
                    <a:extLst>
                      <a:ext uri="{FF2B5EF4-FFF2-40B4-BE49-F238E27FC236}">
                        <a16:creationId xmlns:a16="http://schemas.microsoft.com/office/drawing/2014/main" xmlns="" id="{9F6EE26A-3174-49AD-900E-08C045755F3C}"/>
                      </a:ext>
                    </a:extLst>
                  </p:cNvPr>
                  <p:cNvSpPr/>
                  <p:nvPr/>
                </p:nvSpPr>
                <p:spPr>
                  <a:xfrm>
                    <a:off x="6464421" y="3417883"/>
                    <a:ext cx="1574394" cy="488559"/>
                  </a:xfrm>
                  <a:prstGeom prst="rect">
                    <a:avLst/>
                  </a:prstGeom>
                </p:spPr>
                <p:txBody>
                  <a:bodyPr wrap="square" lIns="0" tIns="0" rIns="0" bIns="0" anchor="ctr">
                    <a:spAutoFit/>
                  </a:bodyPr>
                  <a:lstStyle/>
                  <a:p>
                    <a:pPr algn="ctr"/>
                    <a:r>
                      <a:rPr lang="en-US" sz="1400" dirty="0">
                        <a:solidFill>
                          <a:schemeClr val="bg1"/>
                        </a:solidFill>
                        <a:latin typeface="Arial" panose="020B0604020202020204" pitchFamily="34" charset="0"/>
                        <a:cs typeface="Arial" panose="020B0604020202020204" pitchFamily="34" charset="0"/>
                      </a:rPr>
                      <a:t>Implementation Plan</a:t>
                    </a:r>
                  </a:p>
                </p:txBody>
              </p:sp>
              <p:sp>
                <p:nvSpPr>
                  <p:cNvPr id="111" name="Rectangle 110">
                    <a:extLst>
                      <a:ext uri="{FF2B5EF4-FFF2-40B4-BE49-F238E27FC236}">
                        <a16:creationId xmlns:a16="http://schemas.microsoft.com/office/drawing/2014/main" xmlns="" id="{C7CFAFBF-6B2A-49A8-ADCE-FD94A08C87B3}"/>
                      </a:ext>
                    </a:extLst>
                  </p:cNvPr>
                  <p:cNvSpPr/>
                  <p:nvPr/>
                </p:nvSpPr>
                <p:spPr>
                  <a:xfrm>
                    <a:off x="8851645" y="1776056"/>
                    <a:ext cx="1695451" cy="244280"/>
                  </a:xfrm>
                  <a:prstGeom prst="rect">
                    <a:avLst/>
                  </a:prstGeom>
                </p:spPr>
                <p:txBody>
                  <a:bodyPr wrap="square" lIns="0" tIns="0" rIns="0" bIns="0" anchor="ctr">
                    <a:spAutoFit/>
                  </a:bodyPr>
                  <a:lstStyle/>
                  <a:p>
                    <a:pPr algn="ctr"/>
                    <a:r>
                      <a:rPr lang="en-US" sz="1400" dirty="0" smtClean="0">
                        <a:solidFill>
                          <a:schemeClr val="bg1"/>
                        </a:solidFill>
                        <a:latin typeface="Arial" panose="020B0604020202020204" pitchFamily="34" charset="0"/>
                        <a:cs typeface="Arial" panose="020B0604020202020204" pitchFamily="34" charset="0"/>
                      </a:rPr>
                      <a:t>Recommendation</a:t>
                    </a:r>
                    <a:endParaRPr lang="en-US" sz="1400" dirty="0">
                      <a:solidFill>
                        <a:schemeClr val="bg1"/>
                      </a:solidFill>
                      <a:latin typeface="Arial" panose="020B0604020202020204" pitchFamily="34" charset="0"/>
                      <a:cs typeface="Arial" panose="020B0604020202020204" pitchFamily="34" charset="0"/>
                    </a:endParaRPr>
                  </a:p>
                </p:txBody>
              </p:sp>
              <p:sp>
                <p:nvSpPr>
                  <p:cNvPr id="112" name="Rectangle 111">
                    <a:extLst>
                      <a:ext uri="{FF2B5EF4-FFF2-40B4-BE49-F238E27FC236}">
                        <a16:creationId xmlns:a16="http://schemas.microsoft.com/office/drawing/2014/main" xmlns=""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Example</a:t>
                    </a:r>
                    <a:endParaRPr lang="en-US" sz="1600" dirty="0">
                      <a:solidFill>
                        <a:schemeClr val="bg1"/>
                      </a:solidFill>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xmlns="" id="{0F8D1DEA-0363-4C10-925D-1D68E14CCEF4}"/>
                      </a:ext>
                    </a:extLst>
                  </p:cNvPr>
                  <p:cNvSpPr/>
                  <p:nvPr/>
                </p:nvSpPr>
                <p:spPr>
                  <a:xfrm>
                    <a:off x="195087" y="4662934"/>
                    <a:ext cx="2338252" cy="276268"/>
                  </a:xfrm>
                  <a:prstGeom prst="rect">
                    <a:avLst/>
                  </a:prstGeom>
                </p:spPr>
                <p:txBody>
                  <a:bodyPr wrap="square" lIns="0" tIns="0" rIns="0" bIns="0" anchor="ctr">
                    <a:spAutoFit/>
                  </a:bodyPr>
                  <a:lstStyle/>
                  <a:p>
                    <a:pPr algn="ctr">
                      <a:lnSpc>
                        <a:spcPts val="1900"/>
                      </a:lnSpc>
                    </a:pPr>
                    <a:r>
                      <a:rPr lang="en-US" sz="2000" b="1" dirty="0" smtClean="0">
                        <a:solidFill>
                          <a:schemeClr val="tx1">
                            <a:lumMod val="75000"/>
                            <a:lumOff val="25000"/>
                          </a:schemeClr>
                        </a:solidFill>
                        <a:latin typeface="Arial" panose="020B0604020202020204" pitchFamily="34" charset="0"/>
                        <a:cs typeface="Arial" panose="020B0604020202020204" pitchFamily="34" charset="0"/>
                      </a:rPr>
                      <a:t>Merchandising</a:t>
                    </a:r>
                    <a:endParaRPr lang="en-US" sz="20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98" name="Rectangle 97">
                  <a:extLst>
                    <a:ext uri="{FF2B5EF4-FFF2-40B4-BE49-F238E27FC236}">
                      <a16:creationId xmlns:a16="http://schemas.microsoft.com/office/drawing/2014/main" xmlns="" id="{481D58D3-87D7-4D40-B59F-7F751F117F96}"/>
                    </a:ext>
                  </a:extLst>
                </p:cNvPr>
                <p:cNvSpPr/>
                <p:nvPr/>
              </p:nvSpPr>
              <p:spPr>
                <a:xfrm>
                  <a:off x="9991299" y="1819301"/>
                  <a:ext cx="1941238" cy="2192908"/>
                </a:xfrm>
                <a:prstGeom prst="rect">
                  <a:avLst/>
                </a:prstGeom>
              </p:spPr>
              <p:txBody>
                <a:bodyPr wrap="square" lIns="0" tIns="0" rIns="0" bIns="0" anchor="ctr">
                  <a:spAutoFit/>
                </a:bodyPr>
                <a:lstStyle/>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Work on Global Trends</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Supply Chain Management</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Best deals for organization and consumer</a:t>
                  </a:r>
                </a:p>
              </p:txBody>
            </p:sp>
          </p:grpSp>
          <p:cxnSp>
            <p:nvCxnSpPr>
              <p:cNvPr id="96" name="Straight Arrow Connector 95">
                <a:extLst>
                  <a:ext uri="{FF2B5EF4-FFF2-40B4-BE49-F238E27FC236}">
                    <a16:creationId xmlns:a16="http://schemas.microsoft.com/office/drawing/2014/main" xmlns="" id="{61AAA85B-D8C7-43BE-844A-625265015123}"/>
                  </a:ext>
                  <a:ext uri="{C183D7F6-B498-43B3-948B-1728B52AA6E4}">
                    <adec:decorative xmlns="" xmlns:adec="http://schemas.microsoft.com/office/drawing/2017/decorative" val="1"/>
                  </a:ext>
                </a:extLst>
              </p:cNvPr>
              <p:cNvCxnSpPr>
                <a:cxnSpLocks/>
                <a:stCxn id="101" idx="6"/>
                <a:endCxn id="102" idx="2"/>
              </p:cNvCxnSpPr>
              <p:nvPr/>
            </p:nvCxnSpPr>
            <p:spPr>
              <a:xfrm>
                <a:off x="2545048" y="4391997"/>
                <a:ext cx="3802228"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114" name="Rectangle 113">
            <a:extLst>
              <a:ext uri="{FF2B5EF4-FFF2-40B4-BE49-F238E27FC236}">
                <a16:creationId xmlns:a16="http://schemas.microsoft.com/office/drawing/2014/main" xmlns="" id="{A69BDC62-882D-49FD-B60A-05F493B04723}"/>
              </a:ext>
            </a:extLst>
          </p:cNvPr>
          <p:cNvSpPr/>
          <p:nvPr/>
        </p:nvSpPr>
        <p:spPr>
          <a:xfrm>
            <a:off x="4468737" y="2803806"/>
            <a:ext cx="1189388" cy="954557"/>
          </a:xfrm>
          <a:prstGeom prst="rect">
            <a:avLst/>
          </a:prstGeom>
        </p:spPr>
        <p:txBody>
          <a:bodyPr wrap="square" lIns="0" tIns="0" rIns="0" bIns="0" anchor="ctr">
            <a:spAutoFit/>
          </a:bodyPr>
          <a:lstStyle/>
          <a:p>
            <a:pPr>
              <a:lnSpc>
                <a:spcPts val="1900"/>
              </a:lnSpc>
            </a:pPr>
            <a:r>
              <a:rPr lang="en-US" sz="1400" dirty="0" smtClean="0">
                <a:solidFill>
                  <a:schemeClr val="tx1">
                    <a:lumMod val="75000"/>
                    <a:lumOff val="25000"/>
                  </a:schemeClr>
                </a:solidFill>
                <a:latin typeface="Arial" panose="020B0604020202020204" pitchFamily="34" charset="0"/>
                <a:cs typeface="Arial" panose="020B0604020202020204" pitchFamily="34" charset="0"/>
              </a:rPr>
              <a:t>Identifies and differentiates a product from other products</a:t>
            </a:r>
            <a:endParaRPr 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xmlns="" id="{A69BDC62-882D-49FD-B60A-05F493B04723}"/>
              </a:ext>
            </a:extLst>
          </p:cNvPr>
          <p:cNvSpPr/>
          <p:nvPr/>
        </p:nvSpPr>
        <p:spPr>
          <a:xfrm>
            <a:off x="4468737" y="5635053"/>
            <a:ext cx="1189388" cy="467244"/>
          </a:xfrm>
          <a:prstGeom prst="rect">
            <a:avLst/>
          </a:prstGeom>
        </p:spPr>
        <p:txBody>
          <a:bodyPr wrap="square" lIns="0" tIns="0" rIns="0" bIns="0" anchor="ctr">
            <a:spAutoFit/>
          </a:bodyPr>
          <a:lstStyle/>
          <a:p>
            <a:pPr>
              <a:lnSpc>
                <a:spcPts val="1900"/>
              </a:lnSpc>
            </a:pPr>
            <a:r>
              <a:rPr lang="en-US" sz="1400" dirty="0" smtClean="0">
                <a:solidFill>
                  <a:schemeClr val="tx1">
                    <a:lumMod val="75000"/>
                    <a:lumOff val="25000"/>
                  </a:schemeClr>
                </a:solidFill>
                <a:latin typeface="Arial" panose="020B0604020202020204" pitchFamily="34" charset="0"/>
                <a:cs typeface="Arial" panose="020B0604020202020204" pitchFamily="34" charset="0"/>
              </a:rPr>
              <a:t>B2B selling of products</a:t>
            </a:r>
            <a:endParaRPr 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6" name="Rounded Rectangle 115"/>
          <p:cNvSpPr/>
          <p:nvPr/>
        </p:nvSpPr>
        <p:spPr>
          <a:xfrm>
            <a:off x="7749006" y="647889"/>
            <a:ext cx="2103545"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Branding</a:t>
            </a:r>
            <a:endParaRPr lang="en-IN" b="1" dirty="0"/>
          </a:p>
        </p:txBody>
      </p:sp>
      <p:cxnSp>
        <p:nvCxnSpPr>
          <p:cNvPr id="16" name="Elbow Connector 15"/>
          <p:cNvCxnSpPr>
            <a:endCxn id="116" idx="1"/>
          </p:cNvCxnSpPr>
          <p:nvPr/>
        </p:nvCxnSpPr>
        <p:spPr>
          <a:xfrm rot="5400000" flipH="1" flipV="1">
            <a:off x="7268298" y="848353"/>
            <a:ext cx="498015" cy="4634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677790" y="5635053"/>
            <a:ext cx="2279925" cy="338554"/>
          </a:xfrm>
          <a:prstGeom prst="rect">
            <a:avLst/>
          </a:prstGeom>
          <a:noFill/>
        </p:spPr>
        <p:txBody>
          <a:bodyPr wrap="square" rtlCol="0">
            <a:spAutoFit/>
          </a:bodyPr>
          <a:lstStyle/>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p:txBody>
      </p:sp>
      <p:sp>
        <p:nvSpPr>
          <p:cNvPr id="4" name="TextBox 3"/>
          <p:cNvSpPr txBox="1"/>
          <p:nvPr/>
        </p:nvSpPr>
        <p:spPr>
          <a:xfrm>
            <a:off x="9677790" y="5353445"/>
            <a:ext cx="1766477" cy="1077218"/>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Customer commitment and customer efficiency</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38168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xmlns=""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 xmlns:adec="http://schemas.microsoft.com/office/drawing/2017/decorative" val="1"/>
              </a:ext>
            </a:extLst>
          </p:cNvPr>
          <p:cNvCxnSpPr>
            <a:cxnSpLocks/>
          </p:cNvCxnSpPr>
          <p:nvPr/>
        </p:nvCxnSpPr>
        <p:spPr>
          <a:xfrm>
            <a:off x="8105775" y="444520"/>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72933"/>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Operations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 xmlns:adec="http://schemas.microsoft.com/office/drawing/2017/decorative" val="1"/>
              </a:ext>
            </a:extLst>
          </p:cNvPr>
          <p:cNvCxnSpPr>
            <a:cxnSpLocks/>
          </p:cNvCxnSpPr>
          <p:nvPr/>
        </p:nvCxnSpPr>
        <p:spPr>
          <a:xfrm>
            <a:off x="0" y="457583"/>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2343301" y="699005"/>
            <a:ext cx="7349831" cy="1384970"/>
            <a:chOff x="228600" y="578298"/>
            <a:chExt cx="7349831" cy="1384970"/>
          </a:xfrm>
        </p:grpSpPr>
        <p:sp>
          <p:nvSpPr>
            <p:cNvPr id="5" name="Rounded Rectangle 4"/>
            <p:cNvSpPr/>
            <p:nvPr/>
          </p:nvSpPr>
          <p:spPr>
            <a:xfrm>
              <a:off x="228600" y="1089673"/>
              <a:ext cx="1334550"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Operations</a:t>
              </a:r>
              <a:endParaRPr lang="en-IN" b="1" dirty="0"/>
            </a:p>
          </p:txBody>
        </p:sp>
        <p:sp>
          <p:nvSpPr>
            <p:cNvPr id="35" name="Rounded Rectangle 34"/>
            <p:cNvSpPr/>
            <p:nvPr/>
          </p:nvSpPr>
          <p:spPr>
            <a:xfrm>
              <a:off x="2207178" y="588909"/>
              <a:ext cx="2541672" cy="36631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Inventory</a:t>
              </a:r>
              <a:endParaRPr lang="en-IN" dirty="0"/>
            </a:p>
          </p:txBody>
        </p:sp>
        <p:sp>
          <p:nvSpPr>
            <p:cNvPr id="36" name="Rounded Rectangle 35"/>
            <p:cNvSpPr/>
            <p:nvPr/>
          </p:nvSpPr>
          <p:spPr>
            <a:xfrm>
              <a:off x="2225101" y="1083458"/>
              <a:ext cx="2541672" cy="3663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Merchandise Planning</a:t>
              </a:r>
              <a:endParaRPr lang="en-IN" dirty="0"/>
            </a:p>
          </p:txBody>
        </p:sp>
        <p:sp>
          <p:nvSpPr>
            <p:cNvPr id="37" name="Rounded Rectangle 36"/>
            <p:cNvSpPr/>
            <p:nvPr/>
          </p:nvSpPr>
          <p:spPr>
            <a:xfrm>
              <a:off x="2225101" y="1567133"/>
              <a:ext cx="2541672"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Store</a:t>
              </a:r>
              <a:r>
                <a:rPr lang="en-IN" dirty="0" smtClean="0"/>
                <a:t> </a:t>
              </a:r>
              <a:r>
                <a:rPr lang="en-IN" b="1" dirty="0" smtClean="0"/>
                <a:t>Maintenance</a:t>
              </a:r>
              <a:endParaRPr lang="en-IN" b="1" dirty="0"/>
            </a:p>
          </p:txBody>
        </p:sp>
        <p:cxnSp>
          <p:nvCxnSpPr>
            <p:cNvPr id="15" name="Elbow Connector 14"/>
            <p:cNvCxnSpPr>
              <a:endCxn id="37" idx="1"/>
            </p:cNvCxnSpPr>
            <p:nvPr/>
          </p:nvCxnSpPr>
          <p:spPr>
            <a:xfrm rot="16200000" flipH="1">
              <a:off x="1818011" y="1343199"/>
              <a:ext cx="483193" cy="3309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779104" y="578298"/>
              <a:ext cx="2799327" cy="1384970"/>
              <a:chOff x="7219882" y="90169"/>
              <a:chExt cx="2799327" cy="1384970"/>
            </a:xfrm>
          </p:grpSpPr>
          <p:sp>
            <p:nvSpPr>
              <p:cNvPr id="38" name="Rounded Rectangle 37"/>
              <p:cNvSpPr/>
              <p:nvPr/>
            </p:nvSpPr>
            <p:spPr>
              <a:xfrm>
                <a:off x="8393774" y="588802"/>
                <a:ext cx="1625435"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Illumination</a:t>
                </a:r>
                <a:endParaRPr lang="en-IN" b="1" dirty="0"/>
              </a:p>
            </p:txBody>
          </p:sp>
          <p:sp>
            <p:nvSpPr>
              <p:cNvPr id="40" name="Rounded Rectangle 39"/>
              <p:cNvSpPr/>
              <p:nvPr/>
            </p:nvSpPr>
            <p:spPr>
              <a:xfrm>
                <a:off x="8390909" y="1108825"/>
                <a:ext cx="1625436"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Workforce</a:t>
                </a:r>
                <a:endParaRPr lang="en-IN" b="1" dirty="0"/>
              </a:p>
            </p:txBody>
          </p:sp>
          <p:sp>
            <p:nvSpPr>
              <p:cNvPr id="45" name="Rounded Rectangle 44"/>
              <p:cNvSpPr/>
              <p:nvPr/>
            </p:nvSpPr>
            <p:spPr>
              <a:xfrm>
                <a:off x="8390910" y="90169"/>
                <a:ext cx="1625435"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Packaging</a:t>
                </a:r>
                <a:endParaRPr lang="en-IN" b="1" dirty="0"/>
              </a:p>
            </p:txBody>
          </p:sp>
          <p:cxnSp>
            <p:nvCxnSpPr>
              <p:cNvPr id="19" name="Elbow Connector 18"/>
              <p:cNvCxnSpPr>
                <a:endCxn id="45" idx="1"/>
              </p:cNvCxnSpPr>
              <p:nvPr/>
            </p:nvCxnSpPr>
            <p:spPr>
              <a:xfrm flipV="1">
                <a:off x="7219882" y="273326"/>
                <a:ext cx="1171028" cy="10116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38" idx="1"/>
              </p:cNvCxnSpPr>
              <p:nvPr/>
            </p:nvCxnSpPr>
            <p:spPr>
              <a:xfrm>
                <a:off x="7779270" y="771959"/>
                <a:ext cx="6145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40" idx="1"/>
              </p:cNvCxnSpPr>
              <p:nvPr/>
            </p:nvCxnSpPr>
            <p:spPr>
              <a:xfrm>
                <a:off x="7805396" y="1288286"/>
                <a:ext cx="585513" cy="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cxnSp>
        <p:nvCxnSpPr>
          <p:cNvPr id="57" name="Straight Arrow Connector 56"/>
          <p:cNvCxnSpPr/>
          <p:nvPr/>
        </p:nvCxnSpPr>
        <p:spPr>
          <a:xfrm flipV="1">
            <a:off x="3700534" y="1372971"/>
            <a:ext cx="640700" cy="14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500370" y="2237684"/>
            <a:ext cx="11071242" cy="4491080"/>
            <a:chOff x="500370" y="2237684"/>
            <a:chExt cx="11071242" cy="4491080"/>
          </a:xfrm>
        </p:grpSpPr>
        <p:cxnSp>
          <p:nvCxnSpPr>
            <p:cNvPr id="110" name="Connector: Elbow 20">
              <a:extLst>
                <a:ext uri="{FF2B5EF4-FFF2-40B4-BE49-F238E27FC236}">
                  <a16:creationId xmlns:a16="http://schemas.microsoft.com/office/drawing/2014/main" xmlns="" id="{4741AA56-D9ED-492E-8385-5CB8274B1286}"/>
                </a:ext>
                <a:ext uri="{C183D7F6-B498-43B3-948B-1728B52AA6E4}">
                  <adec:decorative xmlns="" xmlns:adec="http://schemas.microsoft.com/office/drawing/2017/decorative" val="1"/>
                </a:ext>
              </a:extLst>
            </p:cNvPr>
            <p:cNvCxnSpPr>
              <a:stCxn id="120" idx="2"/>
              <a:endCxn id="121" idx="2"/>
            </p:cNvCxnSpPr>
            <p:nvPr/>
          </p:nvCxnSpPr>
          <p:spPr>
            <a:xfrm rot="10800000" flipV="1">
              <a:off x="8161189" y="3077435"/>
              <a:ext cx="12700" cy="2951278"/>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a:off x="500370" y="2237684"/>
              <a:ext cx="11071242" cy="4491080"/>
              <a:chOff x="813879" y="2054802"/>
              <a:chExt cx="11071242" cy="4491080"/>
            </a:xfrm>
          </p:grpSpPr>
          <p:grpSp>
            <p:nvGrpSpPr>
              <p:cNvPr id="112" name="Group 111"/>
              <p:cNvGrpSpPr/>
              <p:nvPr/>
            </p:nvGrpSpPr>
            <p:grpSpPr>
              <a:xfrm>
                <a:off x="813879" y="2054802"/>
                <a:ext cx="11071242" cy="4491080"/>
                <a:chOff x="813879" y="2054802"/>
                <a:chExt cx="11071242" cy="4491080"/>
              </a:xfrm>
            </p:grpSpPr>
            <p:grpSp>
              <p:nvGrpSpPr>
                <p:cNvPr id="114" name="Group 113"/>
                <p:cNvGrpSpPr/>
                <p:nvPr/>
              </p:nvGrpSpPr>
              <p:grpSpPr>
                <a:xfrm>
                  <a:off x="813879" y="2194501"/>
                  <a:ext cx="9130004" cy="4351381"/>
                  <a:chOff x="195087" y="1107833"/>
                  <a:chExt cx="10352009" cy="4933792"/>
                </a:xfrm>
              </p:grpSpPr>
              <p:sp>
                <p:nvSpPr>
                  <p:cNvPr id="116" name="Oval 115">
                    <a:extLst>
                      <a:ext uri="{FF2B5EF4-FFF2-40B4-BE49-F238E27FC236}">
                        <a16:creationId xmlns:a16="http://schemas.microsoft.com/office/drawing/2014/main" xmlns="" id="{9F23A462-D581-4451-A275-D8FA412E142C}"/>
                      </a:ext>
                      <a:ext uri="{C183D7F6-B498-43B3-948B-1728B52AA6E4}">
                        <adec:decorative xmlns="" xmlns:adec="http://schemas.microsoft.com/office/drawing/2017/decorative" val="1"/>
                      </a:ext>
                    </a:extLst>
                  </p:cNvPr>
                  <p:cNvSpPr/>
                  <p:nvPr/>
                </p:nvSpPr>
                <p:spPr>
                  <a:xfrm>
                    <a:off x="3023056" y="165828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117" name="Oval 116">
                    <a:extLst>
                      <a:ext uri="{FF2B5EF4-FFF2-40B4-BE49-F238E27FC236}">
                        <a16:creationId xmlns:a16="http://schemas.microsoft.com/office/drawing/2014/main" xmlns="" id="{3FAD125B-9A3B-49A4-B9EC-C8A6D3CF9CBF}"/>
                      </a:ext>
                      <a:ext uri="{C183D7F6-B498-43B3-948B-1728B52AA6E4}">
                        <adec:decorative xmlns="" xmlns:adec="http://schemas.microsoft.com/office/drawing/2017/decorative" val="1"/>
                      </a:ext>
                    </a:extLst>
                  </p:cNvPr>
                  <p:cNvSpPr/>
                  <p:nvPr/>
                </p:nvSpPr>
                <p:spPr>
                  <a:xfrm>
                    <a:off x="3018508" y="372256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8" name="Oval 117">
                    <a:extLst>
                      <a:ext uri="{FF2B5EF4-FFF2-40B4-BE49-F238E27FC236}">
                        <a16:creationId xmlns:a16="http://schemas.microsoft.com/office/drawing/2014/main" xmlns="" id="{233E4AB5-6FC1-4454-9421-850EF5A4ADF3}"/>
                      </a:ext>
                      <a:ext uri="{C183D7F6-B498-43B3-948B-1728B52AA6E4}">
                        <adec:decorative xmlns="" xmlns:adec="http://schemas.microsoft.com/office/drawing/2017/decorative" val="1"/>
                      </a:ext>
                    </a:extLst>
                  </p:cNvPr>
                  <p:cNvSpPr/>
                  <p:nvPr/>
                </p:nvSpPr>
                <p:spPr>
                  <a:xfrm>
                    <a:off x="570464" y="2805702"/>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9" name="Oval 118">
                    <a:extLst>
                      <a:ext uri="{FF2B5EF4-FFF2-40B4-BE49-F238E27FC236}">
                        <a16:creationId xmlns:a16="http://schemas.microsoft.com/office/drawing/2014/main" xmlns="" id="{40123448-0B37-4226-B26C-A3081E6142FF}"/>
                      </a:ext>
                      <a:ext uri="{C183D7F6-B498-43B3-948B-1728B52AA6E4}">
                        <adec:decorative xmlns="" xmlns:adec="http://schemas.microsoft.com/office/drawing/2017/decorative" val="1"/>
                      </a:ext>
                    </a:extLst>
                  </p:cNvPr>
                  <p:cNvSpPr/>
                  <p:nvPr/>
                </p:nvSpPr>
                <p:spPr>
                  <a:xfrm>
                    <a:off x="6469101" y="2805702"/>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0" name="Oval 119">
                    <a:extLst>
                      <a:ext uri="{FF2B5EF4-FFF2-40B4-BE49-F238E27FC236}">
                        <a16:creationId xmlns:a16="http://schemas.microsoft.com/office/drawing/2014/main" xmlns="" id="{D3287700-63E7-4098-B825-B123C11134C1}"/>
                      </a:ext>
                      <a:ext uri="{C183D7F6-B498-43B3-948B-1728B52AA6E4}">
                        <adec:decorative xmlns=""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1" name="Oval 120">
                    <a:extLst>
                      <a:ext uri="{FF2B5EF4-FFF2-40B4-BE49-F238E27FC236}">
                        <a16:creationId xmlns:a16="http://schemas.microsoft.com/office/drawing/2014/main" xmlns="" id="{69943F00-C6CB-4F10-A02B-801F37984D43}"/>
                      </a:ext>
                      <a:ext uri="{C183D7F6-B498-43B3-948B-1728B52AA6E4}">
                        <adec:decorative xmlns="" xmlns:adec="http://schemas.microsoft.com/office/drawing/2017/decorative" val="1"/>
                      </a:ext>
                    </a:extLst>
                  </p:cNvPr>
                  <p:cNvSpPr/>
                  <p:nvPr/>
                </p:nvSpPr>
                <p:spPr>
                  <a:xfrm>
                    <a:off x="8881268" y="445412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22" name="Straight Arrow Connector 121">
                    <a:extLst>
                      <a:ext uri="{FF2B5EF4-FFF2-40B4-BE49-F238E27FC236}">
                        <a16:creationId xmlns:a16="http://schemas.microsoft.com/office/drawing/2014/main" xmlns="" id="{61AAA85B-D8C7-43BE-844A-625265015123}"/>
                      </a:ext>
                      <a:ext uri="{C183D7F6-B498-43B3-948B-1728B52AA6E4}">
                        <adec:decorative xmlns="" xmlns:adec="http://schemas.microsoft.com/office/drawing/2017/decorative" val="1"/>
                      </a:ext>
                    </a:extLst>
                  </p:cNvPr>
                  <p:cNvCxnSpPr>
                    <a:cxnSpLocks/>
                    <a:stCxn id="119" idx="6"/>
                  </p:cNvCxnSpPr>
                  <p:nvPr/>
                </p:nvCxnSpPr>
                <p:spPr>
                  <a:xfrm flipV="1">
                    <a:off x="8056601" y="3599452"/>
                    <a:ext cx="566292"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23" name="Connector: Elbow 20">
                    <a:extLst>
                      <a:ext uri="{FF2B5EF4-FFF2-40B4-BE49-F238E27FC236}">
                        <a16:creationId xmlns:a16="http://schemas.microsoft.com/office/drawing/2014/main" xmlns="" id="{4741AA56-D9ED-492E-8385-5CB8274B1286}"/>
                      </a:ext>
                      <a:ext uri="{C183D7F6-B498-43B3-948B-1728B52AA6E4}">
                        <adec:decorative xmlns="" xmlns:adec="http://schemas.microsoft.com/office/drawing/2017/decorative" val="1"/>
                      </a:ext>
                    </a:extLst>
                  </p:cNvPr>
                  <p:cNvCxnSpPr>
                    <a:stCxn id="116" idx="2"/>
                    <a:endCxn id="117" idx="2"/>
                  </p:cNvCxnSpPr>
                  <p:nvPr/>
                </p:nvCxnSpPr>
                <p:spPr>
                  <a:xfrm rot="10800000" flipV="1">
                    <a:off x="3018509" y="2452033"/>
                    <a:ext cx="4548" cy="2064280"/>
                  </a:xfrm>
                  <a:prstGeom prst="bentConnector3">
                    <a:avLst>
                      <a:gd name="adj1" fmla="val 5799327"/>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xmlns="" id="{6BEBF752-C33D-4EC4-8210-F7B1D3A10097}"/>
                      </a:ext>
                    </a:extLst>
                  </p:cNvPr>
                  <p:cNvSpPr/>
                  <p:nvPr/>
                </p:nvSpPr>
                <p:spPr>
                  <a:xfrm>
                    <a:off x="3126459" y="2150210"/>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Packaging &amp; Illumination</a:t>
                    </a:r>
                    <a:endParaRPr lang="en-US" sz="1600" dirty="0">
                      <a:solidFill>
                        <a:schemeClr val="bg1"/>
                      </a:solidFill>
                      <a:latin typeface="Arial" panose="020B0604020202020204" pitchFamily="34" charset="0"/>
                      <a:cs typeface="Arial" panose="020B0604020202020204" pitchFamily="34" charset="0"/>
                    </a:endParaRPr>
                  </a:p>
                </p:txBody>
              </p:sp>
              <p:sp>
                <p:nvSpPr>
                  <p:cNvPr id="125" name="Rectangle 124">
                    <a:extLst>
                      <a:ext uri="{FF2B5EF4-FFF2-40B4-BE49-F238E27FC236}">
                        <a16:creationId xmlns:a16="http://schemas.microsoft.com/office/drawing/2014/main" xmlns="" id="{D4EC02E4-F054-4111-9038-AE0BDA4C8060}"/>
                      </a:ext>
                    </a:extLst>
                  </p:cNvPr>
                  <p:cNvSpPr/>
                  <p:nvPr/>
                </p:nvSpPr>
                <p:spPr>
                  <a:xfrm>
                    <a:off x="3126459" y="438021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Workforce</a:t>
                    </a:r>
                    <a:endParaRPr lang="en-US" sz="1600" dirty="0">
                      <a:solidFill>
                        <a:schemeClr val="bg1"/>
                      </a:solidFill>
                      <a:latin typeface="Arial" panose="020B0604020202020204" pitchFamily="34" charset="0"/>
                      <a:cs typeface="Arial" panose="020B0604020202020204" pitchFamily="34" charset="0"/>
                    </a:endParaRPr>
                  </a:p>
                </p:txBody>
              </p:sp>
              <p:sp>
                <p:nvSpPr>
                  <p:cNvPr id="126" name="Rectangle 125">
                    <a:extLst>
                      <a:ext uri="{FF2B5EF4-FFF2-40B4-BE49-F238E27FC236}">
                        <a16:creationId xmlns:a16="http://schemas.microsoft.com/office/drawing/2014/main" xmlns=""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127" name="Rectangle 126">
                    <a:extLst>
                      <a:ext uri="{FF2B5EF4-FFF2-40B4-BE49-F238E27FC236}">
                        <a16:creationId xmlns:a16="http://schemas.microsoft.com/office/drawing/2014/main" xmlns="" id="{9F6EE26A-3174-49AD-900E-08C045755F3C}"/>
                      </a:ext>
                    </a:extLst>
                  </p:cNvPr>
                  <p:cNvSpPr/>
                  <p:nvPr/>
                </p:nvSpPr>
                <p:spPr>
                  <a:xfrm>
                    <a:off x="6464421" y="3417883"/>
                    <a:ext cx="1574394" cy="488559"/>
                  </a:xfrm>
                  <a:prstGeom prst="rect">
                    <a:avLst/>
                  </a:prstGeom>
                </p:spPr>
                <p:txBody>
                  <a:bodyPr wrap="square" lIns="0" tIns="0" rIns="0" bIns="0" anchor="ctr">
                    <a:spAutoFit/>
                  </a:bodyPr>
                  <a:lstStyle/>
                  <a:p>
                    <a:pPr algn="ctr"/>
                    <a:r>
                      <a:rPr lang="en-US" sz="1400" dirty="0">
                        <a:solidFill>
                          <a:schemeClr val="bg1"/>
                        </a:solidFill>
                        <a:latin typeface="Arial" panose="020B0604020202020204" pitchFamily="34" charset="0"/>
                        <a:cs typeface="Arial" panose="020B0604020202020204" pitchFamily="34" charset="0"/>
                      </a:rPr>
                      <a:t>Implementation Plan</a:t>
                    </a:r>
                  </a:p>
                </p:txBody>
              </p:sp>
              <p:sp>
                <p:nvSpPr>
                  <p:cNvPr id="128" name="Rectangle 127">
                    <a:extLst>
                      <a:ext uri="{FF2B5EF4-FFF2-40B4-BE49-F238E27FC236}">
                        <a16:creationId xmlns:a16="http://schemas.microsoft.com/office/drawing/2014/main" xmlns="" id="{C7CFAFBF-6B2A-49A8-ADCE-FD94A08C87B3}"/>
                      </a:ext>
                    </a:extLst>
                  </p:cNvPr>
                  <p:cNvSpPr/>
                  <p:nvPr/>
                </p:nvSpPr>
                <p:spPr>
                  <a:xfrm>
                    <a:off x="8851645" y="1776056"/>
                    <a:ext cx="1695451" cy="244280"/>
                  </a:xfrm>
                  <a:prstGeom prst="rect">
                    <a:avLst/>
                  </a:prstGeom>
                </p:spPr>
                <p:txBody>
                  <a:bodyPr wrap="square" lIns="0" tIns="0" rIns="0" bIns="0" anchor="ctr">
                    <a:spAutoFit/>
                  </a:bodyPr>
                  <a:lstStyle/>
                  <a:p>
                    <a:pPr algn="ctr"/>
                    <a:r>
                      <a:rPr lang="en-US" sz="1400" dirty="0" smtClean="0">
                        <a:solidFill>
                          <a:schemeClr val="bg1"/>
                        </a:solidFill>
                        <a:latin typeface="Arial" panose="020B0604020202020204" pitchFamily="34" charset="0"/>
                        <a:cs typeface="Arial" panose="020B0604020202020204" pitchFamily="34" charset="0"/>
                      </a:rPr>
                      <a:t>Recommendation</a:t>
                    </a:r>
                    <a:endParaRPr lang="en-US" sz="1400" dirty="0">
                      <a:solidFill>
                        <a:schemeClr val="bg1"/>
                      </a:solidFill>
                      <a:latin typeface="Arial" panose="020B0604020202020204" pitchFamily="34" charset="0"/>
                      <a:cs typeface="Arial" panose="020B0604020202020204" pitchFamily="34" charset="0"/>
                    </a:endParaRPr>
                  </a:p>
                </p:txBody>
              </p:sp>
              <p:sp>
                <p:nvSpPr>
                  <p:cNvPr id="129" name="Rectangle 128">
                    <a:extLst>
                      <a:ext uri="{FF2B5EF4-FFF2-40B4-BE49-F238E27FC236}">
                        <a16:creationId xmlns:a16="http://schemas.microsoft.com/office/drawing/2014/main" xmlns=""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Scope</a:t>
                    </a:r>
                    <a:endParaRPr lang="en-US" sz="1600" dirty="0">
                      <a:solidFill>
                        <a:schemeClr val="bg1"/>
                      </a:solidFill>
                      <a:latin typeface="Arial" panose="020B0604020202020204" pitchFamily="34" charset="0"/>
                      <a:cs typeface="Arial" panose="020B0604020202020204" pitchFamily="34" charset="0"/>
                    </a:endParaRPr>
                  </a:p>
                </p:txBody>
              </p:sp>
              <p:sp>
                <p:nvSpPr>
                  <p:cNvPr id="130" name="Rectangle 129">
                    <a:extLst>
                      <a:ext uri="{FF2B5EF4-FFF2-40B4-BE49-F238E27FC236}">
                        <a16:creationId xmlns:a16="http://schemas.microsoft.com/office/drawing/2014/main" xmlns="" id="{0F8D1DEA-0363-4C10-925D-1D68E14CCEF4}"/>
                      </a:ext>
                    </a:extLst>
                  </p:cNvPr>
                  <p:cNvSpPr/>
                  <p:nvPr/>
                </p:nvSpPr>
                <p:spPr>
                  <a:xfrm>
                    <a:off x="195087" y="4524800"/>
                    <a:ext cx="2338252" cy="552537"/>
                  </a:xfrm>
                  <a:prstGeom prst="rect">
                    <a:avLst/>
                  </a:prstGeom>
                </p:spPr>
                <p:txBody>
                  <a:bodyPr wrap="square" lIns="0" tIns="0" rIns="0" bIns="0" anchor="ctr">
                    <a:spAutoFit/>
                  </a:bodyPr>
                  <a:lstStyle/>
                  <a:p>
                    <a:pPr algn="ctr">
                      <a:lnSpc>
                        <a:spcPts val="1900"/>
                      </a:lnSpc>
                    </a:pPr>
                    <a:r>
                      <a:rPr lang="en-US" sz="2000" b="1" dirty="0" smtClean="0">
                        <a:solidFill>
                          <a:schemeClr val="tx1">
                            <a:lumMod val="75000"/>
                            <a:lumOff val="25000"/>
                          </a:schemeClr>
                        </a:solidFill>
                        <a:latin typeface="Arial" panose="020B0604020202020204" pitchFamily="34" charset="0"/>
                        <a:cs typeface="Arial" panose="020B0604020202020204" pitchFamily="34" charset="0"/>
                      </a:rPr>
                      <a:t>Store Maintenance</a:t>
                    </a:r>
                    <a:endParaRPr lang="en-US" sz="20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115" name="Rectangle 114">
                  <a:extLst>
                    <a:ext uri="{FF2B5EF4-FFF2-40B4-BE49-F238E27FC236}">
                      <a16:creationId xmlns:a16="http://schemas.microsoft.com/office/drawing/2014/main" xmlns="" id="{481D58D3-87D7-4D40-B59F-7F751F117F96}"/>
                    </a:ext>
                  </a:extLst>
                </p:cNvPr>
                <p:cNvSpPr/>
                <p:nvPr/>
              </p:nvSpPr>
              <p:spPr>
                <a:xfrm>
                  <a:off x="9943883" y="2054802"/>
                  <a:ext cx="1941238" cy="2923877"/>
                </a:xfrm>
                <a:prstGeom prst="rect">
                  <a:avLst/>
                </a:prstGeom>
              </p:spPr>
              <p:txBody>
                <a:bodyPr wrap="square" lIns="0" tIns="0" rIns="0" bIns="0" anchor="ctr">
                  <a:spAutoFit/>
                </a:bodyPr>
                <a:lstStyle/>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Simple and appealing packing</a:t>
                  </a:r>
                </a:p>
                <a:p>
                  <a:pPr>
                    <a:lnSpc>
                      <a:spcPts val="1900"/>
                    </a:lnSpc>
                  </a:pPr>
                  <a:r>
                    <a:rPr lang="en-US" sz="1600" dirty="0" smtClean="0">
                      <a:solidFill>
                        <a:schemeClr val="tx1">
                          <a:lumMod val="75000"/>
                          <a:lumOff val="25000"/>
                        </a:schemeClr>
                      </a:solidFill>
                      <a:latin typeface="Arial" panose="020B0604020202020204" pitchFamily="34" charset="0"/>
                      <a:cs typeface="Arial" panose="020B0604020202020204" pitchFamily="34" charset="0"/>
                    </a:rPr>
                    <a:t> </a:t>
                  </a: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Bundling</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Provide better product suggestions</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Provide better shopping experience</a:t>
                  </a:r>
                </a:p>
              </p:txBody>
            </p:sp>
          </p:grpSp>
          <p:cxnSp>
            <p:nvCxnSpPr>
              <p:cNvPr id="113" name="Straight Arrow Connector 112">
                <a:extLst>
                  <a:ext uri="{FF2B5EF4-FFF2-40B4-BE49-F238E27FC236}">
                    <a16:creationId xmlns:a16="http://schemas.microsoft.com/office/drawing/2014/main" xmlns="" id="{61AAA85B-D8C7-43BE-844A-625265015123}"/>
                  </a:ext>
                  <a:ext uri="{C183D7F6-B498-43B3-948B-1728B52AA6E4}">
                    <adec:decorative xmlns="" xmlns:adec="http://schemas.microsoft.com/office/drawing/2017/decorative" val="1"/>
                  </a:ext>
                </a:extLst>
              </p:cNvPr>
              <p:cNvCxnSpPr>
                <a:cxnSpLocks/>
                <a:stCxn id="118" idx="6"/>
              </p:cNvCxnSpPr>
              <p:nvPr/>
            </p:nvCxnSpPr>
            <p:spPr>
              <a:xfrm flipV="1">
                <a:off x="2545048" y="4391996"/>
                <a:ext cx="3798100"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131" name="Rectangle 130">
            <a:extLst>
              <a:ext uri="{FF2B5EF4-FFF2-40B4-BE49-F238E27FC236}">
                <a16:creationId xmlns:a16="http://schemas.microsoft.com/office/drawing/2014/main" xmlns="" id="{A69BDC62-882D-49FD-B60A-05F493B04723}"/>
              </a:ext>
            </a:extLst>
          </p:cNvPr>
          <p:cNvSpPr/>
          <p:nvPr/>
        </p:nvSpPr>
        <p:spPr>
          <a:xfrm>
            <a:off x="4468736" y="2793773"/>
            <a:ext cx="1330561" cy="974626"/>
          </a:xfrm>
          <a:prstGeom prst="rect">
            <a:avLst/>
          </a:prstGeom>
        </p:spPr>
        <p:txBody>
          <a:bodyPr wrap="square" lIns="0" tIns="0" rIns="0" bIns="0" anchor="ctr">
            <a:spAutoFit/>
          </a:bodyPr>
          <a:lstStyle/>
          <a:p>
            <a:pPr>
              <a:lnSpc>
                <a:spcPts val="1900"/>
              </a:lnSpc>
            </a:pPr>
            <a:r>
              <a:rPr lang="en-US" sz="1400" dirty="0" smtClean="0">
                <a:solidFill>
                  <a:schemeClr val="tx1">
                    <a:lumMod val="75000"/>
                    <a:lumOff val="25000"/>
                  </a:schemeClr>
                </a:solidFill>
                <a:latin typeface="Arial" panose="020B0604020202020204" pitchFamily="34" charset="0"/>
                <a:cs typeface="Arial" panose="020B0604020202020204" pitchFamily="34" charset="0"/>
              </a:rPr>
              <a:t>Presentation of a product in an advantageous way</a:t>
            </a:r>
            <a:endParaRPr 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32" name="Rectangle 131">
            <a:extLst>
              <a:ext uri="{FF2B5EF4-FFF2-40B4-BE49-F238E27FC236}">
                <a16:creationId xmlns:a16="http://schemas.microsoft.com/office/drawing/2014/main" xmlns="" id="{A69BDC62-882D-49FD-B60A-05F493B04723}"/>
              </a:ext>
            </a:extLst>
          </p:cNvPr>
          <p:cNvSpPr/>
          <p:nvPr/>
        </p:nvSpPr>
        <p:spPr>
          <a:xfrm>
            <a:off x="4512940" y="5503187"/>
            <a:ext cx="1330561" cy="730969"/>
          </a:xfrm>
          <a:prstGeom prst="rect">
            <a:avLst/>
          </a:prstGeom>
        </p:spPr>
        <p:txBody>
          <a:bodyPr wrap="square" lIns="0" tIns="0" rIns="0" bIns="0" anchor="ctr">
            <a:spAutoFit/>
          </a:bodyPr>
          <a:lstStyle/>
          <a:p>
            <a:pPr>
              <a:lnSpc>
                <a:spcPts val="1900"/>
              </a:lnSpc>
            </a:pPr>
            <a:r>
              <a:rPr lang="en-US" sz="1400" dirty="0" smtClean="0">
                <a:solidFill>
                  <a:schemeClr val="tx1">
                    <a:lumMod val="75000"/>
                    <a:lumOff val="25000"/>
                  </a:schemeClr>
                </a:solidFill>
                <a:latin typeface="Arial" panose="020B0604020202020204" pitchFamily="34" charset="0"/>
                <a:cs typeface="Arial" panose="020B0604020202020204" pitchFamily="34" charset="0"/>
              </a:rPr>
              <a:t>Sells products and maintains the store</a:t>
            </a:r>
            <a:endParaRPr 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 name="TextBox 2"/>
          <p:cNvSpPr txBox="1"/>
          <p:nvPr/>
        </p:nvSpPr>
        <p:spPr>
          <a:xfrm>
            <a:off x="9610075" y="5649381"/>
            <a:ext cx="2273132" cy="584775"/>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Quality of atmosphere</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0905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62A21665-C64F-4BDA-B2DE-442D70605718}"/>
              </a:ext>
              <a:ext uri="{C183D7F6-B498-43B3-948B-1728B52AA6E4}">
                <adec:decorative xmlns=""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xmlns=""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xmlns=""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xmlns=""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smtClean="0">
                <a:solidFill>
                  <a:schemeClr val="bg1"/>
                </a:solidFill>
              </a:rPr>
              <a:t>Competition</a:t>
            </a:r>
            <a:endParaRPr lang="en-US" sz="7200" dirty="0">
              <a:solidFill>
                <a:schemeClr val="accent4"/>
              </a:solidFill>
            </a:endParaRPr>
          </a:p>
        </p:txBody>
      </p:sp>
    </p:spTree>
    <p:extLst>
      <p:ext uri="{BB962C8B-B14F-4D97-AF65-F5344CB8AC3E}">
        <p14:creationId xmlns:p14="http://schemas.microsoft.com/office/powerpoint/2010/main" val="27222653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xmlns=""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Introduction</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16FB0785-0013-474B-B959-F2CC8F4C0C1E}"/>
              </a:ext>
            </a:extLst>
          </p:cNvPr>
          <p:cNvSpPr/>
          <p:nvPr/>
        </p:nvSpPr>
        <p:spPr>
          <a:xfrm>
            <a:off x="403055" y="1357350"/>
            <a:ext cx="2693113" cy="974626"/>
          </a:xfrm>
          <a:prstGeom prst="rect">
            <a:avLst/>
          </a:prstGeom>
        </p:spPr>
        <p:txBody>
          <a:bodyPr wrap="square" lIns="0" tIns="0" rIns="0" bIns="0" anchor="t">
            <a:spAutoFit/>
          </a:bodyPr>
          <a:lstStyle/>
          <a:p>
            <a:pPr algn="ctr">
              <a:lnSpc>
                <a:spcPts val="1900"/>
              </a:lnSpc>
            </a:pPr>
            <a:r>
              <a:rPr lang="en-US" sz="1400" dirty="0"/>
              <a:t>Retailing is the </a:t>
            </a:r>
            <a:r>
              <a:rPr lang="en-US" sz="1400" dirty="0" smtClean="0"/>
              <a:t>one of the largest </a:t>
            </a:r>
            <a:r>
              <a:rPr lang="en-US" sz="1400" dirty="0"/>
              <a:t>private sector in the world </a:t>
            </a:r>
            <a:r>
              <a:rPr lang="en-US" sz="1400" dirty="0" smtClean="0"/>
              <a:t>and</a:t>
            </a:r>
            <a:r>
              <a:rPr lang="en-IN" sz="1400" dirty="0"/>
              <a:t> 4th largest sector in the Indian economy. </a:t>
            </a:r>
            <a:r>
              <a:rPr lang="en-US" dirty="0"/>
              <a:t> </a:t>
            </a:r>
            <a:endParaRPr lang="en-US" sz="1400" dirty="0">
              <a:solidFill>
                <a:schemeClr val="tx1">
                  <a:lumMod val="75000"/>
                  <a:lumOff val="25000"/>
                </a:schemeClr>
              </a:solidFill>
              <a:cs typeface="Segoe UI" panose="020B0502040204020203" pitchFamily="34" charset="0"/>
            </a:endParaRPr>
          </a:p>
        </p:txBody>
      </p:sp>
      <p:sp>
        <p:nvSpPr>
          <p:cNvPr id="33" name="Rectangle 32">
            <a:extLst>
              <a:ext uri="{FF2B5EF4-FFF2-40B4-BE49-F238E27FC236}">
                <a16:creationId xmlns:a16="http://schemas.microsoft.com/office/drawing/2014/main" xmlns="" id="{913AB221-FD8D-4664-9B4C-AE1B1660ECAA}"/>
              </a:ext>
            </a:extLst>
          </p:cNvPr>
          <p:cNvSpPr/>
          <p:nvPr/>
        </p:nvSpPr>
        <p:spPr>
          <a:xfrm>
            <a:off x="3676027" y="872754"/>
            <a:ext cx="3790637" cy="1218282"/>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A</a:t>
            </a:r>
            <a:r>
              <a:rPr lang="en-US" sz="1400" dirty="0" smtClean="0">
                <a:solidFill>
                  <a:schemeClr val="tx1">
                    <a:lumMod val="75000"/>
                    <a:lumOff val="25000"/>
                  </a:schemeClr>
                </a:solidFill>
                <a:cs typeface="Segoe UI" panose="020B0502040204020203" pitchFamily="34" charset="0"/>
              </a:rPr>
              <a:t> </a:t>
            </a:r>
            <a:r>
              <a:rPr lang="en-US" sz="1400" dirty="0">
                <a:solidFill>
                  <a:schemeClr val="tx1">
                    <a:lumMod val="75000"/>
                    <a:lumOff val="25000"/>
                  </a:schemeClr>
                </a:solidFill>
                <a:cs typeface="Segoe UI" panose="020B0502040204020203" pitchFamily="34" charset="0"/>
              </a:rPr>
              <a:t>business that sells goods and services </a:t>
            </a:r>
            <a:r>
              <a:rPr lang="en-US" sz="1400" dirty="0" smtClean="0">
                <a:solidFill>
                  <a:schemeClr val="tx1">
                    <a:lumMod val="75000"/>
                    <a:lumOff val="25000"/>
                  </a:schemeClr>
                </a:solidFill>
                <a:cs typeface="Segoe UI" panose="020B0502040204020203" pitchFamily="34" charset="0"/>
              </a:rPr>
              <a:t>through outlets to </a:t>
            </a:r>
            <a:r>
              <a:rPr lang="en-US" sz="1400" dirty="0">
                <a:solidFill>
                  <a:schemeClr val="tx1">
                    <a:lumMod val="75000"/>
                    <a:lumOff val="25000"/>
                  </a:schemeClr>
                </a:solidFill>
                <a:cs typeface="Segoe UI" panose="020B0502040204020203" pitchFamily="34" charset="0"/>
              </a:rPr>
              <a:t>consumers </a:t>
            </a:r>
            <a:r>
              <a:rPr lang="en-IN" sz="1400" dirty="0"/>
              <a:t>by providing them unlimited choice, outstanding value proposition, superior quality and unmatched experience.</a:t>
            </a:r>
            <a:endParaRPr lang="en-US" sz="1400" dirty="0">
              <a:solidFill>
                <a:schemeClr val="tx1">
                  <a:lumMod val="75000"/>
                  <a:lumOff val="25000"/>
                </a:schemeClr>
              </a:solidFill>
              <a:cs typeface="Segoe UI" panose="020B0502040204020203" pitchFamily="34" charset="0"/>
            </a:endParaRPr>
          </a:p>
          <a:p>
            <a:pPr algn="ctr">
              <a:lnSpc>
                <a:spcPts val="1900"/>
              </a:lnSpc>
            </a:pPr>
            <a:r>
              <a:rPr lang="en-US" sz="1400" dirty="0" smtClean="0">
                <a:solidFill>
                  <a:schemeClr val="tx1">
                    <a:lumMod val="75000"/>
                    <a:lumOff val="25000"/>
                  </a:schemeClr>
                </a:solidFill>
                <a:cs typeface="Segoe UI" panose="020B0502040204020203" pitchFamily="34" charset="0"/>
              </a:rPr>
              <a:t>.</a:t>
            </a:r>
            <a:endParaRPr lang="en-US" sz="1400" dirty="0">
              <a:solidFill>
                <a:schemeClr val="tx1">
                  <a:lumMod val="75000"/>
                  <a:lumOff val="25000"/>
                </a:schemeClr>
              </a:solidFill>
              <a:cs typeface="Segoe UI" panose="020B0502040204020203" pitchFamily="34" charset="0"/>
            </a:endParaRPr>
          </a:p>
        </p:txBody>
      </p:sp>
      <p:sp>
        <p:nvSpPr>
          <p:cNvPr id="34" name="Rectangle 33">
            <a:extLst>
              <a:ext uri="{FF2B5EF4-FFF2-40B4-BE49-F238E27FC236}">
                <a16:creationId xmlns:a16="http://schemas.microsoft.com/office/drawing/2014/main" xmlns="" id="{53F5EDC0-C02E-4790-A681-CA7AB9133338}"/>
              </a:ext>
            </a:extLst>
          </p:cNvPr>
          <p:cNvSpPr/>
          <p:nvPr/>
        </p:nvSpPr>
        <p:spPr>
          <a:xfrm>
            <a:off x="8046523" y="1429309"/>
            <a:ext cx="3133725" cy="730969"/>
          </a:xfrm>
          <a:prstGeom prst="rect">
            <a:avLst/>
          </a:prstGeom>
        </p:spPr>
        <p:txBody>
          <a:bodyPr wrap="square" lIns="0" tIns="0" rIns="0" bIns="0" anchor="t">
            <a:spAutoFit/>
          </a:bodyPr>
          <a:lstStyle/>
          <a:p>
            <a:pPr algn="ctr">
              <a:lnSpc>
                <a:spcPts val="1900"/>
              </a:lnSpc>
            </a:pPr>
            <a:r>
              <a:rPr lang="en-US" sz="1400" dirty="0" smtClean="0">
                <a:solidFill>
                  <a:schemeClr val="tx1">
                    <a:lumMod val="75000"/>
                    <a:lumOff val="25000"/>
                  </a:schemeClr>
                </a:solidFill>
                <a:cs typeface="Segoe UI" panose="020B0502040204020203" pitchFamily="34" charset="0"/>
              </a:rPr>
              <a:t>Fast Moving Consumer Goods(FMCG) are the products that are sold quickly and at a relatively low cost. </a:t>
            </a:r>
            <a:endParaRPr lang="en-US" sz="1400" dirty="0">
              <a:solidFill>
                <a:schemeClr val="tx1">
                  <a:lumMod val="75000"/>
                  <a:lumOff val="25000"/>
                </a:schemeClr>
              </a:solidFill>
              <a:cs typeface="Segoe UI" panose="020B0502040204020203" pitchFamily="34" charset="0"/>
            </a:endParaRPr>
          </a:p>
        </p:txBody>
      </p:sp>
      <p:sp>
        <p:nvSpPr>
          <p:cNvPr id="35" name="Rectangle 34">
            <a:extLst>
              <a:ext uri="{FF2B5EF4-FFF2-40B4-BE49-F238E27FC236}">
                <a16:creationId xmlns:a16="http://schemas.microsoft.com/office/drawing/2014/main" xmlns="" id="{857F5370-BF8E-406B-BEAE-B1224615626A}"/>
              </a:ext>
            </a:extLst>
          </p:cNvPr>
          <p:cNvSpPr/>
          <p:nvPr/>
        </p:nvSpPr>
        <p:spPr>
          <a:xfrm>
            <a:off x="436588" y="4850900"/>
            <a:ext cx="2990355" cy="730969"/>
          </a:xfrm>
          <a:prstGeom prst="rect">
            <a:avLst/>
          </a:prstGeom>
        </p:spPr>
        <p:txBody>
          <a:bodyPr wrap="square" lIns="0" tIns="0" rIns="0" bIns="0" anchor="t">
            <a:spAutoFit/>
          </a:bodyPr>
          <a:lstStyle/>
          <a:p>
            <a:pPr algn="ctr">
              <a:lnSpc>
                <a:spcPts val="1900"/>
              </a:lnSpc>
            </a:pPr>
            <a:r>
              <a:rPr lang="en-IN" sz="1400" dirty="0"/>
              <a:t>Growing awareness, easier access and changing lifestyles have been the key growth drivers for the sector</a:t>
            </a:r>
            <a:endParaRPr lang="en-US" sz="1400" dirty="0">
              <a:solidFill>
                <a:schemeClr val="tx1">
                  <a:lumMod val="75000"/>
                  <a:lumOff val="25000"/>
                </a:schemeClr>
              </a:solidFill>
              <a:cs typeface="Segoe UI" panose="020B0502040204020203" pitchFamily="34" charset="0"/>
            </a:endParaRPr>
          </a:p>
        </p:txBody>
      </p:sp>
      <p:sp>
        <p:nvSpPr>
          <p:cNvPr id="36" name="Rectangle 35">
            <a:extLst>
              <a:ext uri="{FF2B5EF4-FFF2-40B4-BE49-F238E27FC236}">
                <a16:creationId xmlns:a16="http://schemas.microsoft.com/office/drawing/2014/main" xmlns="" id="{98F5A313-1C6C-4AEE-8556-576074B1BF06}"/>
              </a:ext>
            </a:extLst>
          </p:cNvPr>
          <p:cNvSpPr/>
          <p:nvPr/>
        </p:nvSpPr>
        <p:spPr>
          <a:xfrm>
            <a:off x="8765987" y="4850900"/>
            <a:ext cx="2428875" cy="1705595"/>
          </a:xfrm>
          <a:prstGeom prst="rect">
            <a:avLst/>
          </a:prstGeom>
        </p:spPr>
        <p:txBody>
          <a:bodyPr wrap="square" lIns="0" tIns="0" rIns="0" bIns="0" anchor="t">
            <a:spAutoFit/>
          </a:bodyPr>
          <a:lstStyle/>
          <a:p>
            <a:pPr algn="ctr">
              <a:lnSpc>
                <a:spcPts val="1900"/>
              </a:lnSpc>
            </a:pPr>
            <a:r>
              <a:rPr lang="en-IN" sz="1400" dirty="0"/>
              <a:t> FMCG sector has grown from US$ 31.6 billion in 2011 to US$ 52.75 billion in 2017-18</a:t>
            </a:r>
            <a:r>
              <a:rPr lang="en-US" sz="1400" dirty="0" smtClean="0">
                <a:solidFill>
                  <a:schemeClr val="tx1">
                    <a:lumMod val="75000"/>
                    <a:lumOff val="25000"/>
                  </a:schemeClr>
                </a:solidFill>
                <a:cs typeface="Segoe UI" panose="020B0502040204020203" pitchFamily="34" charset="0"/>
              </a:rPr>
              <a:t>. Urban segmentation accounted for 55% revenue and rural segmentation accounted for 45% revenue.</a:t>
            </a:r>
            <a:endParaRPr lang="en-US" sz="1400" dirty="0">
              <a:solidFill>
                <a:schemeClr val="tx1">
                  <a:lumMod val="75000"/>
                  <a:lumOff val="25000"/>
                </a:schemeClr>
              </a:solidFill>
              <a:cs typeface="Segoe UI" panose="020B0502040204020203" pitchFamily="34" charset="0"/>
            </a:endParaRPr>
          </a:p>
        </p:txBody>
      </p:sp>
      <p:sp>
        <p:nvSpPr>
          <p:cNvPr id="37" name="Rectangle 36">
            <a:extLst>
              <a:ext uri="{FF2B5EF4-FFF2-40B4-BE49-F238E27FC236}">
                <a16:creationId xmlns:a16="http://schemas.microsoft.com/office/drawing/2014/main" xmlns="" id="{0C310CC8-6624-4352-A642-89EF6FA7DCE6}"/>
              </a:ext>
            </a:extLst>
          </p:cNvPr>
          <p:cNvSpPr/>
          <p:nvPr/>
        </p:nvSpPr>
        <p:spPr>
          <a:xfrm>
            <a:off x="3696184" y="5424895"/>
            <a:ext cx="3943263" cy="1218282"/>
          </a:xfrm>
          <a:prstGeom prst="rect">
            <a:avLst/>
          </a:prstGeom>
        </p:spPr>
        <p:txBody>
          <a:bodyPr wrap="square" lIns="0" tIns="0" rIns="0" bIns="0" anchor="t">
            <a:spAutoFit/>
          </a:bodyPr>
          <a:lstStyle/>
          <a:p>
            <a:pPr algn="ctr">
              <a:lnSpc>
                <a:spcPts val="1900"/>
              </a:lnSpc>
            </a:pPr>
            <a:r>
              <a:rPr lang="en-IN" sz="1400" dirty="0"/>
              <a:t>T</a:t>
            </a:r>
            <a:r>
              <a:rPr lang="en-IN" sz="1400" dirty="0" smtClean="0"/>
              <a:t>hree </a:t>
            </a:r>
            <a:r>
              <a:rPr lang="en-IN" sz="1400" dirty="0"/>
              <a:t>main segments in the sector – food and beverages which accounts for 19 per cent of the sector, healthcare which accounts for 31 per cent and household and personal care which accounts for the remaining 50 per cent.</a:t>
            </a:r>
            <a:endParaRPr lang="en-US" sz="1400" dirty="0">
              <a:solidFill>
                <a:schemeClr val="tx1">
                  <a:lumMod val="75000"/>
                  <a:lumOff val="25000"/>
                </a:schemeClr>
              </a:solidFill>
              <a:cs typeface="Segoe UI" panose="020B0502040204020203" pitchFamily="34" charset="0"/>
            </a:endParaRPr>
          </a:p>
        </p:txBody>
      </p:sp>
      <p:grpSp>
        <p:nvGrpSpPr>
          <p:cNvPr id="50" name="Group 49"/>
          <p:cNvGrpSpPr/>
          <p:nvPr/>
        </p:nvGrpSpPr>
        <p:grpSpPr>
          <a:xfrm>
            <a:off x="3096168" y="2091036"/>
            <a:ext cx="5148984" cy="2818061"/>
            <a:chOff x="3506190" y="2277127"/>
            <a:chExt cx="5148984" cy="2818061"/>
          </a:xfrm>
        </p:grpSpPr>
        <p:sp>
          <p:nvSpPr>
            <p:cNvPr id="51" name="Circle: Hollow 21">
              <a:extLst>
                <a:ext uri="{FF2B5EF4-FFF2-40B4-BE49-F238E27FC236}">
                  <a16:creationId xmlns:a16="http://schemas.microsoft.com/office/drawing/2014/main" xmlns="" id="{769CE3F0-8651-4FF1-8CAF-1E986C3831C4}"/>
                </a:ext>
                <a:ext uri="{C183D7F6-B498-43B3-948B-1728B52AA6E4}">
                  <adec:decorative xmlns:adec="http://schemas.microsoft.com/office/drawing/2017/decorative" xmlns="" val="1"/>
                </a:ext>
              </a:extLst>
            </p:cNvPr>
            <p:cNvSpPr/>
            <p:nvPr/>
          </p:nvSpPr>
          <p:spPr>
            <a:xfrm>
              <a:off x="4946623" y="229621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Circle: Hollow 22">
              <a:extLst>
                <a:ext uri="{FF2B5EF4-FFF2-40B4-BE49-F238E27FC236}">
                  <a16:creationId xmlns:a16="http://schemas.microsoft.com/office/drawing/2014/main" xmlns="" id="{59423939-1DC9-4306-AA5D-6C0111336356}"/>
                </a:ext>
                <a:ext uri="{C183D7F6-B498-43B3-948B-1728B52AA6E4}">
                  <adec:decorative xmlns:adec="http://schemas.microsoft.com/office/drawing/2017/decorative" xmlns="" val="1"/>
                </a:ext>
              </a:extLst>
            </p:cNvPr>
            <p:cNvSpPr/>
            <p:nvPr/>
          </p:nvSpPr>
          <p:spPr>
            <a:xfrm>
              <a:off x="6356419"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Circle: Hollow 23">
              <a:extLst>
                <a:ext uri="{FF2B5EF4-FFF2-40B4-BE49-F238E27FC236}">
                  <a16:creationId xmlns:a16="http://schemas.microsoft.com/office/drawing/2014/main" xmlns="" id="{A838DD0B-E018-44D0-A4C0-13DF2FD0288D}"/>
                </a:ext>
                <a:ext uri="{C183D7F6-B498-43B3-948B-1728B52AA6E4}">
                  <adec:decorative xmlns:adec="http://schemas.microsoft.com/office/drawing/2017/decorative" xmlns="" val="1"/>
                </a:ext>
              </a:extLst>
            </p:cNvPr>
            <p:cNvSpPr/>
            <p:nvPr/>
          </p:nvSpPr>
          <p:spPr>
            <a:xfrm>
              <a:off x="4241725"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1" name="Circle: Hollow 24">
              <a:extLst>
                <a:ext uri="{FF2B5EF4-FFF2-40B4-BE49-F238E27FC236}">
                  <a16:creationId xmlns:a16="http://schemas.microsoft.com/office/drawing/2014/main" xmlns="" id="{B5265A05-9A0F-4DEC-9382-F51EEE742251}"/>
                </a:ext>
                <a:ext uri="{C183D7F6-B498-43B3-948B-1728B52AA6E4}">
                  <adec:decorative xmlns:adec="http://schemas.microsoft.com/office/drawing/2017/decorative" xmlns="" val="1"/>
                </a:ext>
              </a:extLst>
            </p:cNvPr>
            <p:cNvSpPr/>
            <p:nvPr/>
          </p:nvSpPr>
          <p:spPr>
            <a:xfrm>
              <a:off x="5651521" y="3501330"/>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82" name="Circle: Hollow 28">
              <a:extLst>
                <a:ext uri="{FF2B5EF4-FFF2-40B4-BE49-F238E27FC236}">
                  <a16:creationId xmlns:a16="http://schemas.microsoft.com/office/drawing/2014/main" xmlns="" id="{8770E695-5D11-488D-931B-4C4259EC25FF}"/>
                </a:ext>
                <a:ext uri="{C183D7F6-B498-43B3-948B-1728B52AA6E4}">
                  <adec:decorative xmlns:adec="http://schemas.microsoft.com/office/drawing/2017/decorative" xmlns="" val="1"/>
                </a:ext>
              </a:extLst>
            </p:cNvPr>
            <p:cNvSpPr/>
            <p:nvPr/>
          </p:nvSpPr>
          <p:spPr>
            <a:xfrm>
              <a:off x="7061316"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83" name="Group 82" descr="Icon of human being and speech bubble. ">
              <a:extLst>
                <a:ext uri="{FF2B5EF4-FFF2-40B4-BE49-F238E27FC236}">
                  <a16:creationId xmlns:a16="http://schemas.microsoft.com/office/drawing/2014/main" xmlns="" id="{F9B9D0B7-66BB-408F-A1CC-EA2209284AAD}"/>
                </a:ext>
              </a:extLst>
            </p:cNvPr>
            <p:cNvGrpSpPr/>
            <p:nvPr/>
          </p:nvGrpSpPr>
          <p:grpSpPr>
            <a:xfrm>
              <a:off x="4144646" y="2903628"/>
              <a:ext cx="378221" cy="380335"/>
              <a:chOff x="3171788" y="779462"/>
              <a:chExt cx="284163" cy="285751"/>
            </a:xfrm>
            <a:solidFill>
              <a:schemeClr val="accent3">
                <a:lumMod val="75000"/>
              </a:schemeClr>
            </a:solidFill>
          </p:grpSpPr>
          <p:sp>
            <p:nvSpPr>
              <p:cNvPr id="111" name="Freeform 2993">
                <a:extLst>
                  <a:ext uri="{FF2B5EF4-FFF2-40B4-BE49-F238E27FC236}">
                    <a16:creationId xmlns:a16="http://schemas.microsoft.com/office/drawing/2014/main" xmlns=""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994">
                <a:extLst>
                  <a:ext uri="{FF2B5EF4-FFF2-40B4-BE49-F238E27FC236}">
                    <a16:creationId xmlns:a16="http://schemas.microsoft.com/office/drawing/2014/main" xmlns=""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83" descr="Icon of books. ">
              <a:extLst>
                <a:ext uri="{FF2B5EF4-FFF2-40B4-BE49-F238E27FC236}">
                  <a16:creationId xmlns:a16="http://schemas.microsoft.com/office/drawing/2014/main" xmlns="" id="{8567F01D-3435-4405-B8A9-9C2446E042DD}"/>
                </a:ext>
              </a:extLst>
            </p:cNvPr>
            <p:cNvGrpSpPr/>
            <p:nvPr/>
          </p:nvGrpSpPr>
          <p:grpSpPr>
            <a:xfrm>
              <a:off x="5571346" y="2901918"/>
              <a:ext cx="344413" cy="382447"/>
              <a:chOff x="2608263" y="1920875"/>
              <a:chExt cx="258763" cy="287338"/>
            </a:xfrm>
            <a:solidFill>
              <a:schemeClr val="accent4">
                <a:lumMod val="75000"/>
              </a:schemeClr>
            </a:solidFill>
          </p:grpSpPr>
          <p:sp>
            <p:nvSpPr>
              <p:cNvPr id="95" name="Rectangle 705">
                <a:extLst>
                  <a:ext uri="{FF2B5EF4-FFF2-40B4-BE49-F238E27FC236}">
                    <a16:creationId xmlns:a16="http://schemas.microsoft.com/office/drawing/2014/main" xmlns=""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706">
                <a:extLst>
                  <a:ext uri="{FF2B5EF4-FFF2-40B4-BE49-F238E27FC236}">
                    <a16:creationId xmlns:a16="http://schemas.microsoft.com/office/drawing/2014/main" xmlns=""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707">
                <a:extLst>
                  <a:ext uri="{FF2B5EF4-FFF2-40B4-BE49-F238E27FC236}">
                    <a16:creationId xmlns:a16="http://schemas.microsoft.com/office/drawing/2014/main" xmlns=""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708">
                <a:extLst>
                  <a:ext uri="{FF2B5EF4-FFF2-40B4-BE49-F238E27FC236}">
                    <a16:creationId xmlns:a16="http://schemas.microsoft.com/office/drawing/2014/main" xmlns=""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709">
                <a:extLst>
                  <a:ext uri="{FF2B5EF4-FFF2-40B4-BE49-F238E27FC236}">
                    <a16:creationId xmlns:a16="http://schemas.microsoft.com/office/drawing/2014/main" xmlns=""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710">
                <a:extLst>
                  <a:ext uri="{FF2B5EF4-FFF2-40B4-BE49-F238E27FC236}">
                    <a16:creationId xmlns:a16="http://schemas.microsoft.com/office/drawing/2014/main" xmlns=""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711">
                <a:extLst>
                  <a:ext uri="{FF2B5EF4-FFF2-40B4-BE49-F238E27FC236}">
                    <a16:creationId xmlns:a16="http://schemas.microsoft.com/office/drawing/2014/main" xmlns=""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712">
                <a:extLst>
                  <a:ext uri="{FF2B5EF4-FFF2-40B4-BE49-F238E27FC236}">
                    <a16:creationId xmlns:a16="http://schemas.microsoft.com/office/drawing/2014/main" xmlns=""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713">
                <a:extLst>
                  <a:ext uri="{FF2B5EF4-FFF2-40B4-BE49-F238E27FC236}">
                    <a16:creationId xmlns:a16="http://schemas.microsoft.com/office/drawing/2014/main" xmlns=""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714">
                <a:extLst>
                  <a:ext uri="{FF2B5EF4-FFF2-40B4-BE49-F238E27FC236}">
                    <a16:creationId xmlns:a16="http://schemas.microsoft.com/office/drawing/2014/main" xmlns=""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Rectangle 715">
                <a:extLst>
                  <a:ext uri="{FF2B5EF4-FFF2-40B4-BE49-F238E27FC236}">
                    <a16:creationId xmlns:a16="http://schemas.microsoft.com/office/drawing/2014/main" xmlns=""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716">
                <a:extLst>
                  <a:ext uri="{FF2B5EF4-FFF2-40B4-BE49-F238E27FC236}">
                    <a16:creationId xmlns:a16="http://schemas.microsoft.com/office/drawing/2014/main" xmlns=""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717">
                <a:extLst>
                  <a:ext uri="{FF2B5EF4-FFF2-40B4-BE49-F238E27FC236}">
                    <a16:creationId xmlns:a16="http://schemas.microsoft.com/office/drawing/2014/main" xmlns=""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718">
                <a:extLst>
                  <a:ext uri="{FF2B5EF4-FFF2-40B4-BE49-F238E27FC236}">
                    <a16:creationId xmlns:a16="http://schemas.microsoft.com/office/drawing/2014/main" xmlns=""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719">
                <a:extLst>
                  <a:ext uri="{FF2B5EF4-FFF2-40B4-BE49-F238E27FC236}">
                    <a16:creationId xmlns:a16="http://schemas.microsoft.com/office/drawing/2014/main" xmlns=""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720">
                <a:extLst>
                  <a:ext uri="{FF2B5EF4-FFF2-40B4-BE49-F238E27FC236}">
                    <a16:creationId xmlns:a16="http://schemas.microsoft.com/office/drawing/2014/main" xmlns=""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5" name="Freeform 1671" descr="Icon of check mark. ">
              <a:extLst>
                <a:ext uri="{FF2B5EF4-FFF2-40B4-BE49-F238E27FC236}">
                  <a16:creationId xmlns:a16="http://schemas.microsoft.com/office/drawing/2014/main" xmlns="" id="{1A4AFC64-5C16-40F4-BDFA-E62EE3AAEA23}"/>
                </a:ext>
              </a:extLst>
            </p:cNvPr>
            <p:cNvSpPr>
              <a:spLocks noEditPoints="1"/>
            </p:cNvSpPr>
            <p:nvPr/>
          </p:nvSpPr>
          <p:spPr bwMode="auto">
            <a:xfrm>
              <a:off x="6963181" y="2902974"/>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6" name="Freeform 3850" descr="Icon of lightning. ">
              <a:extLst>
                <a:ext uri="{FF2B5EF4-FFF2-40B4-BE49-F238E27FC236}">
                  <a16:creationId xmlns:a16="http://schemas.microsoft.com/office/drawing/2014/main" xmlns="" id="{4F438411-AB3F-41D1-B7B0-3BD67465A272}"/>
                </a:ext>
              </a:extLst>
            </p:cNvPr>
            <p:cNvSpPr>
              <a:spLocks/>
            </p:cNvSpPr>
            <p:nvPr/>
          </p:nvSpPr>
          <p:spPr bwMode="auto">
            <a:xfrm>
              <a:off x="4904481" y="4108092"/>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7" name="Freeform 3886" descr="Icon of magnifying glass to represent search. ">
              <a:extLst>
                <a:ext uri="{FF2B5EF4-FFF2-40B4-BE49-F238E27FC236}">
                  <a16:creationId xmlns:a16="http://schemas.microsoft.com/office/drawing/2014/main" xmlns="" id="{EC8E95A8-22FE-44FA-B5A6-2AA2D47A5BB3}"/>
                </a:ext>
              </a:extLst>
            </p:cNvPr>
            <p:cNvSpPr>
              <a:spLocks noEditPoints="1"/>
            </p:cNvSpPr>
            <p:nvPr/>
          </p:nvSpPr>
          <p:spPr bwMode="auto">
            <a:xfrm>
              <a:off x="6257227" y="4108092"/>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88" name="Group 87" descr="Icon of computer monitors. ">
              <a:extLst>
                <a:ext uri="{FF2B5EF4-FFF2-40B4-BE49-F238E27FC236}">
                  <a16:creationId xmlns:a16="http://schemas.microsoft.com/office/drawing/2014/main" xmlns="" id="{6C60D8E2-BC37-4164-84A8-5B32D836BEC3}"/>
                </a:ext>
              </a:extLst>
            </p:cNvPr>
            <p:cNvGrpSpPr/>
            <p:nvPr/>
          </p:nvGrpSpPr>
          <p:grpSpPr>
            <a:xfrm>
              <a:off x="7667022" y="4107036"/>
              <a:ext cx="382447" cy="382446"/>
              <a:chOff x="879475" y="5100638"/>
              <a:chExt cx="287338" cy="287337"/>
            </a:xfrm>
            <a:solidFill>
              <a:schemeClr val="accent4">
                <a:lumMod val="75000"/>
              </a:schemeClr>
            </a:solidFill>
          </p:grpSpPr>
          <p:sp>
            <p:nvSpPr>
              <p:cNvPr id="90" name="Freeform 1636">
                <a:extLst>
                  <a:ext uri="{FF2B5EF4-FFF2-40B4-BE49-F238E27FC236}">
                    <a16:creationId xmlns:a16="http://schemas.microsoft.com/office/drawing/2014/main" xmlns=""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637">
                <a:extLst>
                  <a:ext uri="{FF2B5EF4-FFF2-40B4-BE49-F238E27FC236}">
                    <a16:creationId xmlns:a16="http://schemas.microsoft.com/office/drawing/2014/main" xmlns=""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638">
                <a:extLst>
                  <a:ext uri="{FF2B5EF4-FFF2-40B4-BE49-F238E27FC236}">
                    <a16:creationId xmlns:a16="http://schemas.microsoft.com/office/drawing/2014/main" xmlns=""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1639">
                <a:extLst>
                  <a:ext uri="{FF2B5EF4-FFF2-40B4-BE49-F238E27FC236}">
                    <a16:creationId xmlns:a16="http://schemas.microsoft.com/office/drawing/2014/main" xmlns=""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640">
                <a:extLst>
                  <a:ext uri="{FF2B5EF4-FFF2-40B4-BE49-F238E27FC236}">
                    <a16:creationId xmlns:a16="http://schemas.microsoft.com/office/drawing/2014/main" xmlns=""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9" name="Circle: Hollow 2">
              <a:extLst>
                <a:ext uri="{FF2B5EF4-FFF2-40B4-BE49-F238E27FC236}">
                  <a16:creationId xmlns:a16="http://schemas.microsoft.com/office/drawing/2014/main" xmlns="" id="{8DC8DEBA-4D8D-4704-A04E-32A1E0BF41F4}"/>
                </a:ext>
                <a:ext uri="{C183D7F6-B498-43B3-948B-1728B52AA6E4}">
                  <adec:decorative xmlns:adec="http://schemas.microsoft.com/office/drawing/2017/decorative" xmlns="" val="1"/>
                </a:ext>
              </a:extLst>
            </p:cNvPr>
            <p:cNvSpPr/>
            <p:nvPr/>
          </p:nvSpPr>
          <p:spPr>
            <a:xfrm>
              <a:off x="3506190" y="2277127"/>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8875798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xmlns=""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 xmlns:adec="http://schemas.microsoft.com/office/drawing/2017/decorative" val="1"/>
              </a:ext>
            </a:extLst>
          </p:cNvPr>
          <p:cNvCxnSpPr>
            <a:cxnSpLocks/>
          </p:cNvCxnSpPr>
          <p:nvPr/>
        </p:nvCxnSpPr>
        <p:spPr>
          <a:xfrm>
            <a:off x="8105775" y="41839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4703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Competition </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 xmlns:adec="http://schemas.microsoft.com/office/drawing/2017/decorative" val="1"/>
              </a:ext>
            </a:extLst>
          </p:cNvPr>
          <p:cNvCxnSpPr>
            <a:cxnSpLocks/>
          </p:cNvCxnSpPr>
          <p:nvPr/>
        </p:nvCxnSpPr>
        <p:spPr>
          <a:xfrm>
            <a:off x="0" y="405331"/>
            <a:ext cx="4086225" cy="0"/>
          </a:xfrm>
          <a:prstGeom prst="line">
            <a:avLst/>
          </a:prstGeom>
          <a:ln>
            <a:tailEnd type="oval"/>
          </a:ln>
        </p:spPr>
        <p:style>
          <a:lnRef idx="1">
            <a:schemeClr val="dk1"/>
          </a:lnRef>
          <a:fillRef idx="0">
            <a:schemeClr val="dk1"/>
          </a:fillRef>
          <a:effectRef idx="0">
            <a:schemeClr val="dk1"/>
          </a:effectRef>
          <a:fontRef idx="minor">
            <a:schemeClr val="tx1"/>
          </a:fontRef>
        </p:style>
      </p:cxnSp>
      <p:grpSp>
        <p:nvGrpSpPr>
          <p:cNvPr id="31" name="Group 30"/>
          <p:cNvGrpSpPr/>
          <p:nvPr/>
        </p:nvGrpSpPr>
        <p:grpSpPr>
          <a:xfrm>
            <a:off x="3690551" y="586093"/>
            <a:ext cx="4816586" cy="1560914"/>
            <a:chOff x="-49813" y="588909"/>
            <a:chExt cx="4816586" cy="1560914"/>
          </a:xfrm>
        </p:grpSpPr>
        <p:sp>
          <p:nvSpPr>
            <p:cNvPr id="5" name="Rounded Rectangle 4"/>
            <p:cNvSpPr/>
            <p:nvPr/>
          </p:nvSpPr>
          <p:spPr>
            <a:xfrm>
              <a:off x="-49813" y="1089673"/>
              <a:ext cx="1612963"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solidFill>
                    <a:schemeClr val="tx1"/>
                  </a:solidFill>
                </a:rPr>
                <a:t>Competition</a:t>
              </a:r>
              <a:endParaRPr lang="en-IN" b="1" dirty="0">
                <a:solidFill>
                  <a:schemeClr val="tx1"/>
                </a:solidFill>
              </a:endParaRPr>
            </a:p>
          </p:txBody>
        </p:sp>
        <p:sp>
          <p:nvSpPr>
            <p:cNvPr id="35" name="Rounded Rectangle 34"/>
            <p:cNvSpPr/>
            <p:nvPr/>
          </p:nvSpPr>
          <p:spPr>
            <a:xfrm>
              <a:off x="2207178" y="588909"/>
              <a:ext cx="2541672"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Pricing</a:t>
              </a:r>
              <a:endParaRPr lang="en-IN" b="1" dirty="0"/>
            </a:p>
          </p:txBody>
        </p:sp>
        <p:sp>
          <p:nvSpPr>
            <p:cNvPr id="36" name="Rounded Rectangle 35"/>
            <p:cNvSpPr/>
            <p:nvPr/>
          </p:nvSpPr>
          <p:spPr>
            <a:xfrm>
              <a:off x="2225101" y="1083458"/>
              <a:ext cx="2541672" cy="3663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Technology</a:t>
              </a:r>
              <a:endParaRPr lang="en-IN" dirty="0"/>
            </a:p>
          </p:txBody>
        </p:sp>
        <p:sp>
          <p:nvSpPr>
            <p:cNvPr id="37" name="Rounded Rectangle 36"/>
            <p:cNvSpPr/>
            <p:nvPr/>
          </p:nvSpPr>
          <p:spPr>
            <a:xfrm>
              <a:off x="2225101" y="1567133"/>
              <a:ext cx="2541672" cy="5826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New entrants in the market</a:t>
              </a:r>
              <a:endParaRPr lang="en-IN" dirty="0"/>
            </a:p>
          </p:txBody>
        </p:sp>
        <p:cxnSp>
          <p:nvCxnSpPr>
            <p:cNvPr id="15" name="Elbow Connector 14"/>
            <p:cNvCxnSpPr>
              <a:endCxn id="37" idx="1"/>
            </p:cNvCxnSpPr>
            <p:nvPr/>
          </p:nvCxnSpPr>
          <p:spPr>
            <a:xfrm rot="16200000" flipH="1">
              <a:off x="1763916" y="1397293"/>
              <a:ext cx="591382" cy="3309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 idx="3"/>
              <a:endCxn id="36" idx="1"/>
            </p:cNvCxnSpPr>
            <p:nvPr/>
          </p:nvCxnSpPr>
          <p:spPr>
            <a:xfrm flipV="1">
              <a:off x="1563150" y="1266615"/>
              <a:ext cx="661951" cy="6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500370" y="2367667"/>
            <a:ext cx="11118658" cy="4361097"/>
            <a:chOff x="500370" y="2367667"/>
            <a:chExt cx="11118658" cy="4361097"/>
          </a:xfrm>
        </p:grpSpPr>
        <p:cxnSp>
          <p:nvCxnSpPr>
            <p:cNvPr id="94" name="Connector: Elbow 20">
              <a:extLst>
                <a:ext uri="{FF2B5EF4-FFF2-40B4-BE49-F238E27FC236}">
                  <a16:creationId xmlns:a16="http://schemas.microsoft.com/office/drawing/2014/main" xmlns="" id="{4741AA56-D9ED-492E-8385-5CB8274B1286}"/>
                </a:ext>
                <a:ext uri="{C183D7F6-B498-43B3-948B-1728B52AA6E4}">
                  <adec:decorative xmlns="" xmlns:adec="http://schemas.microsoft.com/office/drawing/2017/decorative" val="1"/>
                </a:ext>
              </a:extLst>
            </p:cNvPr>
            <p:cNvCxnSpPr>
              <a:stCxn id="76" idx="2"/>
              <a:endCxn id="77" idx="2"/>
            </p:cNvCxnSpPr>
            <p:nvPr/>
          </p:nvCxnSpPr>
          <p:spPr>
            <a:xfrm rot="10800000" flipV="1">
              <a:off x="8161189" y="3077435"/>
              <a:ext cx="12700" cy="2951278"/>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500370" y="2367667"/>
              <a:ext cx="11118658" cy="4361097"/>
              <a:chOff x="813879" y="2184785"/>
              <a:chExt cx="11118658" cy="4361097"/>
            </a:xfrm>
          </p:grpSpPr>
          <p:grpSp>
            <p:nvGrpSpPr>
              <p:cNvPr id="99" name="Group 98"/>
              <p:cNvGrpSpPr/>
              <p:nvPr/>
            </p:nvGrpSpPr>
            <p:grpSpPr>
              <a:xfrm>
                <a:off x="813879" y="2184785"/>
                <a:ext cx="11118658" cy="4361097"/>
                <a:chOff x="813879" y="2184785"/>
                <a:chExt cx="11118658" cy="4361097"/>
              </a:xfrm>
            </p:grpSpPr>
            <p:grpSp>
              <p:nvGrpSpPr>
                <p:cNvPr id="4" name="Group 3"/>
                <p:cNvGrpSpPr/>
                <p:nvPr/>
              </p:nvGrpSpPr>
              <p:grpSpPr>
                <a:xfrm>
                  <a:off x="813879" y="2194501"/>
                  <a:ext cx="9130004" cy="4351381"/>
                  <a:chOff x="195087" y="1107833"/>
                  <a:chExt cx="10352009" cy="4933792"/>
                </a:xfrm>
              </p:grpSpPr>
              <p:sp>
                <p:nvSpPr>
                  <p:cNvPr id="42" name="Oval 41">
                    <a:extLst>
                      <a:ext uri="{FF2B5EF4-FFF2-40B4-BE49-F238E27FC236}">
                        <a16:creationId xmlns:a16="http://schemas.microsoft.com/office/drawing/2014/main" xmlns="" id="{233E4AB5-6FC1-4454-9421-850EF5A4ADF3}"/>
                      </a:ext>
                      <a:ext uri="{C183D7F6-B498-43B3-948B-1728B52AA6E4}">
                        <adec:decorative xmlns="" xmlns:adec="http://schemas.microsoft.com/office/drawing/2017/decorative" val="1"/>
                      </a:ext>
                    </a:extLst>
                  </p:cNvPr>
                  <p:cNvSpPr/>
                  <p:nvPr/>
                </p:nvSpPr>
                <p:spPr>
                  <a:xfrm>
                    <a:off x="570464" y="2805702"/>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3" name="Oval 72">
                    <a:extLst>
                      <a:ext uri="{FF2B5EF4-FFF2-40B4-BE49-F238E27FC236}">
                        <a16:creationId xmlns:a16="http://schemas.microsoft.com/office/drawing/2014/main" xmlns="" id="{40123448-0B37-4226-B26C-A3081E6142FF}"/>
                      </a:ext>
                      <a:ext uri="{C183D7F6-B498-43B3-948B-1728B52AA6E4}">
                        <adec:decorative xmlns="" xmlns:adec="http://schemas.microsoft.com/office/drawing/2017/decorative" val="1"/>
                      </a:ext>
                    </a:extLst>
                  </p:cNvPr>
                  <p:cNvSpPr/>
                  <p:nvPr/>
                </p:nvSpPr>
                <p:spPr>
                  <a:xfrm>
                    <a:off x="6469101" y="2805702"/>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xmlns="" id="{D3287700-63E7-4098-B825-B123C11134C1}"/>
                      </a:ext>
                      <a:ext uri="{C183D7F6-B498-43B3-948B-1728B52AA6E4}">
                        <adec:decorative xmlns=""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xmlns="" id="{69943F00-C6CB-4F10-A02B-801F37984D43}"/>
                      </a:ext>
                      <a:ext uri="{C183D7F6-B498-43B3-948B-1728B52AA6E4}">
                        <adec:decorative xmlns="" xmlns:adec="http://schemas.microsoft.com/office/drawing/2017/decorative" val="1"/>
                      </a:ext>
                    </a:extLst>
                  </p:cNvPr>
                  <p:cNvSpPr/>
                  <p:nvPr/>
                </p:nvSpPr>
                <p:spPr>
                  <a:xfrm>
                    <a:off x="8881268" y="445412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79" name="Straight Arrow Connector 78">
                    <a:extLst>
                      <a:ext uri="{FF2B5EF4-FFF2-40B4-BE49-F238E27FC236}">
                        <a16:creationId xmlns:a16="http://schemas.microsoft.com/office/drawing/2014/main" xmlns="" id="{61AAA85B-D8C7-43BE-844A-625265015123}"/>
                      </a:ext>
                      <a:ext uri="{C183D7F6-B498-43B3-948B-1728B52AA6E4}">
                        <adec:decorative xmlns="" xmlns:adec="http://schemas.microsoft.com/office/drawing/2017/decorative" val="1"/>
                      </a:ext>
                    </a:extLst>
                  </p:cNvPr>
                  <p:cNvCxnSpPr>
                    <a:cxnSpLocks/>
                    <a:stCxn id="73" idx="6"/>
                  </p:cNvCxnSpPr>
                  <p:nvPr/>
                </p:nvCxnSpPr>
                <p:spPr>
                  <a:xfrm flipV="1">
                    <a:off x="8056601" y="3599452"/>
                    <a:ext cx="566292"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xmlns="" id="{6BEBF752-C33D-4EC4-8210-F7B1D3A10097}"/>
                      </a:ext>
                    </a:extLst>
                  </p:cNvPr>
                  <p:cNvSpPr/>
                  <p:nvPr/>
                </p:nvSpPr>
                <p:spPr>
                  <a:xfrm>
                    <a:off x="3126459" y="2289798"/>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Durable</a:t>
                    </a:r>
                    <a:endParaRPr lang="en-US" sz="1600"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xmlns="" id="{D4EC02E4-F054-4111-9038-AE0BDA4C8060}"/>
                      </a:ext>
                    </a:extLst>
                  </p:cNvPr>
                  <p:cNvSpPr/>
                  <p:nvPr/>
                </p:nvSpPr>
                <p:spPr>
                  <a:xfrm>
                    <a:off x="3126459" y="4240625"/>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Non Durables</a:t>
                    </a:r>
                    <a:endParaRPr lang="en-US" sz="1600" dirty="0">
                      <a:solidFill>
                        <a:schemeClr val="bg1"/>
                      </a:solidFill>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xmlns=""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xmlns="" id="{9F6EE26A-3174-49AD-900E-08C045755F3C}"/>
                      </a:ext>
                    </a:extLst>
                  </p:cNvPr>
                  <p:cNvSpPr/>
                  <p:nvPr/>
                </p:nvSpPr>
                <p:spPr>
                  <a:xfrm>
                    <a:off x="6464421" y="3417883"/>
                    <a:ext cx="1574394" cy="488559"/>
                  </a:xfrm>
                  <a:prstGeom prst="rect">
                    <a:avLst/>
                  </a:prstGeom>
                </p:spPr>
                <p:txBody>
                  <a:bodyPr wrap="square" lIns="0" tIns="0" rIns="0" bIns="0" anchor="ctr">
                    <a:spAutoFit/>
                  </a:bodyPr>
                  <a:lstStyle/>
                  <a:p>
                    <a:pPr algn="ctr"/>
                    <a:r>
                      <a:rPr lang="en-US" sz="1400" dirty="0">
                        <a:solidFill>
                          <a:schemeClr val="bg1"/>
                        </a:solidFill>
                        <a:latin typeface="Arial" panose="020B0604020202020204" pitchFamily="34" charset="0"/>
                        <a:cs typeface="Arial" panose="020B0604020202020204" pitchFamily="34" charset="0"/>
                      </a:rPr>
                      <a:t>Implementation Plan</a:t>
                    </a:r>
                  </a:p>
                </p:txBody>
              </p:sp>
              <p:sp>
                <p:nvSpPr>
                  <p:cNvPr id="85" name="Rectangle 84">
                    <a:extLst>
                      <a:ext uri="{FF2B5EF4-FFF2-40B4-BE49-F238E27FC236}">
                        <a16:creationId xmlns:a16="http://schemas.microsoft.com/office/drawing/2014/main" xmlns="" id="{C7CFAFBF-6B2A-49A8-ADCE-FD94A08C87B3}"/>
                      </a:ext>
                    </a:extLst>
                  </p:cNvPr>
                  <p:cNvSpPr/>
                  <p:nvPr/>
                </p:nvSpPr>
                <p:spPr>
                  <a:xfrm>
                    <a:off x="8851645" y="1776056"/>
                    <a:ext cx="1695451" cy="244280"/>
                  </a:xfrm>
                  <a:prstGeom prst="rect">
                    <a:avLst/>
                  </a:prstGeom>
                </p:spPr>
                <p:txBody>
                  <a:bodyPr wrap="square" lIns="0" tIns="0" rIns="0" bIns="0" anchor="ctr">
                    <a:spAutoFit/>
                  </a:bodyPr>
                  <a:lstStyle/>
                  <a:p>
                    <a:pPr algn="ctr"/>
                    <a:r>
                      <a:rPr lang="en-US" sz="1400" dirty="0" smtClean="0">
                        <a:solidFill>
                          <a:schemeClr val="bg1"/>
                        </a:solidFill>
                        <a:latin typeface="Arial" panose="020B0604020202020204" pitchFamily="34" charset="0"/>
                        <a:cs typeface="Arial" panose="020B0604020202020204" pitchFamily="34" charset="0"/>
                      </a:rPr>
                      <a:t>Recommendation</a:t>
                    </a:r>
                    <a:endParaRPr lang="en-US" sz="1400" dirty="0">
                      <a:solidFill>
                        <a:schemeClr val="bg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xmlns=""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Scope</a:t>
                    </a:r>
                    <a:endParaRPr lang="en-US" sz="1600" dirty="0">
                      <a:solidFill>
                        <a:schemeClr val="bg1"/>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xmlns="" id="{0F8D1DEA-0363-4C10-925D-1D68E14CCEF4}"/>
                      </a:ext>
                    </a:extLst>
                  </p:cNvPr>
                  <p:cNvSpPr/>
                  <p:nvPr/>
                </p:nvSpPr>
                <p:spPr>
                  <a:xfrm>
                    <a:off x="195087" y="4524800"/>
                    <a:ext cx="2338252" cy="552537"/>
                  </a:xfrm>
                  <a:prstGeom prst="rect">
                    <a:avLst/>
                  </a:prstGeom>
                </p:spPr>
                <p:txBody>
                  <a:bodyPr wrap="square" lIns="0" tIns="0" rIns="0" bIns="0" anchor="ctr">
                    <a:spAutoFit/>
                  </a:bodyPr>
                  <a:lstStyle/>
                  <a:p>
                    <a:pPr algn="ctr">
                      <a:lnSpc>
                        <a:spcPts val="1900"/>
                      </a:lnSpc>
                    </a:pPr>
                    <a:r>
                      <a:rPr lang="en-US" sz="2000" b="1" dirty="0" smtClean="0">
                        <a:solidFill>
                          <a:schemeClr val="tx1">
                            <a:lumMod val="75000"/>
                            <a:lumOff val="25000"/>
                          </a:schemeClr>
                        </a:solidFill>
                        <a:latin typeface="Arial" panose="020B0604020202020204" pitchFamily="34" charset="0"/>
                        <a:cs typeface="Arial" panose="020B0604020202020204" pitchFamily="34" charset="0"/>
                      </a:rPr>
                      <a:t>Pricing</a:t>
                    </a:r>
                  </a:p>
                  <a:p>
                    <a:pPr algn="ctr">
                      <a:lnSpc>
                        <a:spcPts val="1900"/>
                      </a:lnSpc>
                    </a:pPr>
                    <a:endParaRPr lang="en-US" sz="20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65" name="Rectangle 64">
                  <a:extLst>
                    <a:ext uri="{FF2B5EF4-FFF2-40B4-BE49-F238E27FC236}">
                      <a16:creationId xmlns:a16="http://schemas.microsoft.com/office/drawing/2014/main" xmlns="" id="{481D58D3-87D7-4D40-B59F-7F751F117F96}"/>
                    </a:ext>
                  </a:extLst>
                </p:cNvPr>
                <p:cNvSpPr/>
                <p:nvPr/>
              </p:nvSpPr>
              <p:spPr>
                <a:xfrm>
                  <a:off x="9991299" y="2184785"/>
                  <a:ext cx="1941238" cy="1461939"/>
                </a:xfrm>
                <a:prstGeom prst="rect">
                  <a:avLst/>
                </a:prstGeom>
              </p:spPr>
              <p:txBody>
                <a:bodyPr wrap="square" lIns="0" tIns="0" rIns="0" bIns="0" anchor="ctr">
                  <a:spAutoFit/>
                </a:bodyPr>
                <a:lstStyle/>
                <a:p>
                  <a:pPr>
                    <a:lnSpc>
                      <a:spcPts val="1900"/>
                    </a:lnSpc>
                  </a:pPr>
                  <a:r>
                    <a:rPr lang="en-US" sz="1600" dirty="0" smtClean="0">
                      <a:solidFill>
                        <a:schemeClr val="tx1">
                          <a:lumMod val="75000"/>
                          <a:lumOff val="25000"/>
                        </a:schemeClr>
                      </a:solidFill>
                      <a:latin typeface="Arial" panose="020B0604020202020204" pitchFamily="34" charset="0"/>
                      <a:cs typeface="Arial" panose="020B0604020202020204" pitchFamily="34" charset="0"/>
                    </a:rPr>
                    <a:t>At affordable price,</a:t>
                  </a:r>
                </a:p>
                <a:p>
                  <a:pPr>
                    <a:lnSpc>
                      <a:spcPts val="1900"/>
                    </a:lnSpc>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More Quantity</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Best Quality</a:t>
                  </a:r>
                </a:p>
                <a:p>
                  <a:pPr>
                    <a:lnSpc>
                      <a:spcPts val="1900"/>
                    </a:lnSpc>
                  </a:pP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grpSp>
          <p:cxnSp>
            <p:nvCxnSpPr>
              <p:cNvPr id="95" name="Straight Arrow Connector 94">
                <a:extLst>
                  <a:ext uri="{FF2B5EF4-FFF2-40B4-BE49-F238E27FC236}">
                    <a16:creationId xmlns:a16="http://schemas.microsoft.com/office/drawing/2014/main" xmlns="" id="{61AAA85B-D8C7-43BE-844A-625265015123}"/>
                  </a:ext>
                  <a:ext uri="{C183D7F6-B498-43B3-948B-1728B52AA6E4}">
                    <adec:decorative xmlns="" xmlns:adec="http://schemas.microsoft.com/office/drawing/2017/decorative" val="1"/>
                  </a:ext>
                </a:extLst>
              </p:cNvPr>
              <p:cNvCxnSpPr>
                <a:cxnSpLocks/>
                <a:stCxn id="42" idx="6"/>
                <a:endCxn id="73" idx="2"/>
              </p:cNvCxnSpPr>
              <p:nvPr/>
            </p:nvCxnSpPr>
            <p:spPr>
              <a:xfrm>
                <a:off x="2545048" y="4391997"/>
                <a:ext cx="3802228"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98" name="AutoShape 4" descr="Image result for damaged vegetab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TextBox 1"/>
          <p:cNvSpPr txBox="1"/>
          <p:nvPr/>
        </p:nvSpPr>
        <p:spPr>
          <a:xfrm>
            <a:off x="9677790" y="5428547"/>
            <a:ext cx="2162577"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New customer acquisition and old customer retention</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77054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xmlns=""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 xmlns:adec="http://schemas.microsoft.com/office/drawing/2017/decorative" val="1"/>
              </a:ext>
            </a:extLst>
          </p:cNvPr>
          <p:cNvCxnSpPr>
            <a:cxnSpLocks/>
          </p:cNvCxnSpPr>
          <p:nvPr/>
        </p:nvCxnSpPr>
        <p:spPr>
          <a:xfrm>
            <a:off x="8105775" y="41839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4703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Competition </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 xmlns:adec="http://schemas.microsoft.com/office/drawing/2017/decorative" val="1"/>
              </a:ext>
            </a:extLst>
          </p:cNvPr>
          <p:cNvCxnSpPr>
            <a:cxnSpLocks/>
          </p:cNvCxnSpPr>
          <p:nvPr/>
        </p:nvCxnSpPr>
        <p:spPr>
          <a:xfrm>
            <a:off x="0" y="405331"/>
            <a:ext cx="4086225" cy="0"/>
          </a:xfrm>
          <a:prstGeom prst="line">
            <a:avLst/>
          </a:prstGeom>
          <a:ln>
            <a:tailEnd type="oval"/>
          </a:ln>
        </p:spPr>
        <p:style>
          <a:lnRef idx="1">
            <a:schemeClr val="dk1"/>
          </a:lnRef>
          <a:fillRef idx="0">
            <a:schemeClr val="dk1"/>
          </a:fillRef>
          <a:effectRef idx="0">
            <a:schemeClr val="dk1"/>
          </a:effectRef>
          <a:fontRef idx="minor">
            <a:schemeClr val="tx1"/>
          </a:fontRef>
        </p:style>
      </p:cxnSp>
      <p:grpSp>
        <p:nvGrpSpPr>
          <p:cNvPr id="31" name="Group 30"/>
          <p:cNvGrpSpPr/>
          <p:nvPr/>
        </p:nvGrpSpPr>
        <p:grpSpPr>
          <a:xfrm>
            <a:off x="3690551" y="586093"/>
            <a:ext cx="4816586" cy="1592756"/>
            <a:chOff x="-49813" y="588909"/>
            <a:chExt cx="4816586" cy="1592756"/>
          </a:xfrm>
        </p:grpSpPr>
        <p:sp>
          <p:nvSpPr>
            <p:cNvPr id="5" name="Rounded Rectangle 4"/>
            <p:cNvSpPr/>
            <p:nvPr/>
          </p:nvSpPr>
          <p:spPr>
            <a:xfrm>
              <a:off x="-49813" y="1089673"/>
              <a:ext cx="1612963"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solidFill>
                    <a:schemeClr val="tx1"/>
                  </a:solidFill>
                </a:rPr>
                <a:t>Competition</a:t>
              </a:r>
              <a:endParaRPr lang="en-IN" b="1" dirty="0">
                <a:solidFill>
                  <a:schemeClr val="tx1"/>
                </a:solidFill>
              </a:endParaRPr>
            </a:p>
          </p:txBody>
        </p:sp>
        <p:sp>
          <p:nvSpPr>
            <p:cNvPr id="35" name="Rounded Rectangle 34"/>
            <p:cNvSpPr/>
            <p:nvPr/>
          </p:nvSpPr>
          <p:spPr>
            <a:xfrm>
              <a:off x="2207178" y="588909"/>
              <a:ext cx="2541672" cy="36631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Pricing</a:t>
              </a:r>
              <a:endParaRPr lang="en-IN" dirty="0"/>
            </a:p>
          </p:txBody>
        </p:sp>
        <p:sp>
          <p:nvSpPr>
            <p:cNvPr id="36" name="Rounded Rectangle 35"/>
            <p:cNvSpPr/>
            <p:nvPr/>
          </p:nvSpPr>
          <p:spPr>
            <a:xfrm>
              <a:off x="2225101" y="1083458"/>
              <a:ext cx="2541672"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Technology</a:t>
              </a:r>
              <a:endParaRPr lang="en-IN" b="1" dirty="0"/>
            </a:p>
          </p:txBody>
        </p:sp>
        <p:sp>
          <p:nvSpPr>
            <p:cNvPr id="37" name="Rounded Rectangle 36"/>
            <p:cNvSpPr/>
            <p:nvPr/>
          </p:nvSpPr>
          <p:spPr>
            <a:xfrm>
              <a:off x="2225101" y="1567132"/>
              <a:ext cx="2541672" cy="61453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New entrants in the market</a:t>
              </a:r>
              <a:endParaRPr lang="en-IN" dirty="0"/>
            </a:p>
          </p:txBody>
        </p:sp>
        <p:cxnSp>
          <p:nvCxnSpPr>
            <p:cNvPr id="15" name="Elbow Connector 14"/>
            <p:cNvCxnSpPr>
              <a:endCxn id="37" idx="1"/>
            </p:cNvCxnSpPr>
            <p:nvPr/>
          </p:nvCxnSpPr>
          <p:spPr>
            <a:xfrm rot="16200000" flipH="1">
              <a:off x="1755955" y="1405253"/>
              <a:ext cx="607304" cy="3309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 idx="3"/>
              <a:endCxn id="36" idx="1"/>
            </p:cNvCxnSpPr>
            <p:nvPr/>
          </p:nvCxnSpPr>
          <p:spPr>
            <a:xfrm flipV="1">
              <a:off x="1563150" y="1266615"/>
              <a:ext cx="661951" cy="6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460375" y="1989420"/>
            <a:ext cx="11340426" cy="4748961"/>
            <a:chOff x="500370" y="1979803"/>
            <a:chExt cx="11340426" cy="4748961"/>
          </a:xfrm>
        </p:grpSpPr>
        <p:cxnSp>
          <p:nvCxnSpPr>
            <p:cNvPr id="94" name="Connector: Elbow 20">
              <a:extLst>
                <a:ext uri="{FF2B5EF4-FFF2-40B4-BE49-F238E27FC236}">
                  <a16:creationId xmlns:a16="http://schemas.microsoft.com/office/drawing/2014/main" xmlns="" id="{4741AA56-D9ED-492E-8385-5CB8274B1286}"/>
                </a:ext>
                <a:ext uri="{C183D7F6-B498-43B3-948B-1728B52AA6E4}">
                  <adec:decorative xmlns="" xmlns:adec="http://schemas.microsoft.com/office/drawing/2017/decorative" val="1"/>
                </a:ext>
              </a:extLst>
            </p:cNvPr>
            <p:cNvCxnSpPr>
              <a:stCxn id="76" idx="2"/>
              <a:endCxn id="77" idx="2"/>
            </p:cNvCxnSpPr>
            <p:nvPr/>
          </p:nvCxnSpPr>
          <p:spPr>
            <a:xfrm rot="10800000" flipV="1">
              <a:off x="8161189" y="3077435"/>
              <a:ext cx="12700" cy="2951278"/>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500370" y="1979803"/>
              <a:ext cx="11340426" cy="4748961"/>
              <a:chOff x="813879" y="1796921"/>
              <a:chExt cx="11340426" cy="4748961"/>
            </a:xfrm>
          </p:grpSpPr>
          <p:grpSp>
            <p:nvGrpSpPr>
              <p:cNvPr id="99" name="Group 98"/>
              <p:cNvGrpSpPr/>
              <p:nvPr/>
            </p:nvGrpSpPr>
            <p:grpSpPr>
              <a:xfrm>
                <a:off x="813879" y="1796921"/>
                <a:ext cx="11340426" cy="4748961"/>
                <a:chOff x="813879" y="1796921"/>
                <a:chExt cx="11340426" cy="4748961"/>
              </a:xfrm>
            </p:grpSpPr>
            <p:grpSp>
              <p:nvGrpSpPr>
                <p:cNvPr id="4" name="Group 3"/>
                <p:cNvGrpSpPr/>
                <p:nvPr/>
              </p:nvGrpSpPr>
              <p:grpSpPr>
                <a:xfrm>
                  <a:off x="813879" y="2194501"/>
                  <a:ext cx="9130004" cy="4351381"/>
                  <a:chOff x="195087" y="1107833"/>
                  <a:chExt cx="10352009" cy="4933792"/>
                </a:xfrm>
              </p:grpSpPr>
              <p:sp>
                <p:nvSpPr>
                  <p:cNvPr id="42" name="Oval 41">
                    <a:extLst>
                      <a:ext uri="{FF2B5EF4-FFF2-40B4-BE49-F238E27FC236}">
                        <a16:creationId xmlns:a16="http://schemas.microsoft.com/office/drawing/2014/main" xmlns="" id="{233E4AB5-6FC1-4454-9421-850EF5A4ADF3}"/>
                      </a:ext>
                      <a:ext uri="{C183D7F6-B498-43B3-948B-1728B52AA6E4}">
                        <adec:decorative xmlns="" xmlns:adec="http://schemas.microsoft.com/office/drawing/2017/decorative" val="1"/>
                      </a:ext>
                    </a:extLst>
                  </p:cNvPr>
                  <p:cNvSpPr/>
                  <p:nvPr/>
                </p:nvSpPr>
                <p:spPr>
                  <a:xfrm>
                    <a:off x="570464" y="2805702"/>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3" name="Oval 72">
                    <a:extLst>
                      <a:ext uri="{FF2B5EF4-FFF2-40B4-BE49-F238E27FC236}">
                        <a16:creationId xmlns:a16="http://schemas.microsoft.com/office/drawing/2014/main" xmlns="" id="{40123448-0B37-4226-B26C-A3081E6142FF}"/>
                      </a:ext>
                      <a:ext uri="{C183D7F6-B498-43B3-948B-1728B52AA6E4}">
                        <adec:decorative xmlns="" xmlns:adec="http://schemas.microsoft.com/office/drawing/2017/decorative" val="1"/>
                      </a:ext>
                    </a:extLst>
                  </p:cNvPr>
                  <p:cNvSpPr/>
                  <p:nvPr/>
                </p:nvSpPr>
                <p:spPr>
                  <a:xfrm>
                    <a:off x="6469101" y="2805702"/>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xmlns="" id="{D3287700-63E7-4098-B825-B123C11134C1}"/>
                      </a:ext>
                      <a:ext uri="{C183D7F6-B498-43B3-948B-1728B52AA6E4}">
                        <adec:decorative xmlns=""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xmlns="" id="{69943F00-C6CB-4F10-A02B-801F37984D43}"/>
                      </a:ext>
                      <a:ext uri="{C183D7F6-B498-43B3-948B-1728B52AA6E4}">
                        <adec:decorative xmlns="" xmlns:adec="http://schemas.microsoft.com/office/drawing/2017/decorative" val="1"/>
                      </a:ext>
                    </a:extLst>
                  </p:cNvPr>
                  <p:cNvSpPr/>
                  <p:nvPr/>
                </p:nvSpPr>
                <p:spPr>
                  <a:xfrm>
                    <a:off x="8881268" y="445412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anose="020B0604020202020204" pitchFamily="34" charset="0"/>
                        <a:cs typeface="Arial" panose="020B0604020202020204" pitchFamily="34" charset="0"/>
                      </a:rPr>
                      <a:t>Scope</a:t>
                    </a:r>
                    <a:endParaRPr lang="en-US" dirty="0">
                      <a:latin typeface="Arial" panose="020B0604020202020204" pitchFamily="34" charset="0"/>
                      <a:cs typeface="Arial" panose="020B0604020202020204" pitchFamily="34" charset="0"/>
                    </a:endParaRPr>
                  </a:p>
                </p:txBody>
              </p:sp>
              <p:cxnSp>
                <p:nvCxnSpPr>
                  <p:cNvPr id="79" name="Straight Arrow Connector 78">
                    <a:extLst>
                      <a:ext uri="{FF2B5EF4-FFF2-40B4-BE49-F238E27FC236}">
                        <a16:creationId xmlns:a16="http://schemas.microsoft.com/office/drawing/2014/main" xmlns="" id="{61AAA85B-D8C7-43BE-844A-625265015123}"/>
                      </a:ext>
                      <a:ext uri="{C183D7F6-B498-43B3-948B-1728B52AA6E4}">
                        <adec:decorative xmlns="" xmlns:adec="http://schemas.microsoft.com/office/drawing/2017/decorative" val="1"/>
                      </a:ext>
                    </a:extLst>
                  </p:cNvPr>
                  <p:cNvCxnSpPr>
                    <a:cxnSpLocks/>
                    <a:stCxn id="73" idx="6"/>
                  </p:cNvCxnSpPr>
                  <p:nvPr/>
                </p:nvCxnSpPr>
                <p:spPr>
                  <a:xfrm flipV="1">
                    <a:off x="8056601" y="3599452"/>
                    <a:ext cx="566292"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xmlns="" id="{6BEBF752-C33D-4EC4-8210-F7B1D3A10097}"/>
                      </a:ext>
                    </a:extLst>
                  </p:cNvPr>
                  <p:cNvSpPr/>
                  <p:nvPr/>
                </p:nvSpPr>
                <p:spPr>
                  <a:xfrm>
                    <a:off x="3126459" y="2289798"/>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Durables</a:t>
                    </a:r>
                    <a:endParaRPr lang="en-US" sz="1600"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xmlns="" id="{D4EC02E4-F054-4111-9038-AE0BDA4C8060}"/>
                      </a:ext>
                    </a:extLst>
                  </p:cNvPr>
                  <p:cNvSpPr/>
                  <p:nvPr/>
                </p:nvSpPr>
                <p:spPr>
                  <a:xfrm>
                    <a:off x="3126459" y="4240625"/>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Non Durables</a:t>
                    </a:r>
                    <a:endParaRPr lang="en-US" sz="1600" dirty="0">
                      <a:solidFill>
                        <a:schemeClr val="bg1"/>
                      </a:solidFill>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xmlns=""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xmlns="" id="{9F6EE26A-3174-49AD-900E-08C045755F3C}"/>
                      </a:ext>
                    </a:extLst>
                  </p:cNvPr>
                  <p:cNvSpPr/>
                  <p:nvPr/>
                </p:nvSpPr>
                <p:spPr>
                  <a:xfrm>
                    <a:off x="6464421" y="3417883"/>
                    <a:ext cx="1574394" cy="488559"/>
                  </a:xfrm>
                  <a:prstGeom prst="rect">
                    <a:avLst/>
                  </a:prstGeom>
                </p:spPr>
                <p:txBody>
                  <a:bodyPr wrap="square" lIns="0" tIns="0" rIns="0" bIns="0" anchor="ctr">
                    <a:spAutoFit/>
                  </a:bodyPr>
                  <a:lstStyle/>
                  <a:p>
                    <a:pPr algn="ctr"/>
                    <a:r>
                      <a:rPr lang="en-US" sz="1400" dirty="0">
                        <a:solidFill>
                          <a:schemeClr val="bg1"/>
                        </a:solidFill>
                        <a:latin typeface="Arial" panose="020B0604020202020204" pitchFamily="34" charset="0"/>
                        <a:cs typeface="Arial" panose="020B0604020202020204" pitchFamily="34" charset="0"/>
                      </a:rPr>
                      <a:t>Implementation Plan</a:t>
                    </a:r>
                  </a:p>
                </p:txBody>
              </p:sp>
              <p:sp>
                <p:nvSpPr>
                  <p:cNvPr id="85" name="Rectangle 84">
                    <a:extLst>
                      <a:ext uri="{FF2B5EF4-FFF2-40B4-BE49-F238E27FC236}">
                        <a16:creationId xmlns:a16="http://schemas.microsoft.com/office/drawing/2014/main" xmlns="" id="{C7CFAFBF-6B2A-49A8-ADCE-FD94A08C87B3}"/>
                      </a:ext>
                    </a:extLst>
                  </p:cNvPr>
                  <p:cNvSpPr/>
                  <p:nvPr/>
                </p:nvSpPr>
                <p:spPr>
                  <a:xfrm>
                    <a:off x="8851645" y="1776056"/>
                    <a:ext cx="1695451" cy="244280"/>
                  </a:xfrm>
                  <a:prstGeom prst="rect">
                    <a:avLst/>
                  </a:prstGeom>
                </p:spPr>
                <p:txBody>
                  <a:bodyPr wrap="square" lIns="0" tIns="0" rIns="0" bIns="0" anchor="ctr">
                    <a:spAutoFit/>
                  </a:bodyPr>
                  <a:lstStyle/>
                  <a:p>
                    <a:pPr algn="ctr"/>
                    <a:r>
                      <a:rPr lang="en-US" sz="1400" dirty="0" smtClean="0">
                        <a:solidFill>
                          <a:schemeClr val="bg1"/>
                        </a:solidFill>
                        <a:latin typeface="Arial" panose="020B0604020202020204" pitchFamily="34" charset="0"/>
                        <a:cs typeface="Arial" panose="020B0604020202020204" pitchFamily="34" charset="0"/>
                      </a:rPr>
                      <a:t>Recommendation</a:t>
                    </a:r>
                    <a:endParaRPr lang="en-US" sz="1400" dirty="0">
                      <a:solidFill>
                        <a:schemeClr val="bg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xmlns=""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endParaRPr lang="en-US" sz="1600" dirty="0">
                      <a:solidFill>
                        <a:schemeClr val="bg1"/>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xmlns="" id="{0F8D1DEA-0363-4C10-925D-1D68E14CCEF4}"/>
                      </a:ext>
                    </a:extLst>
                  </p:cNvPr>
                  <p:cNvSpPr/>
                  <p:nvPr/>
                </p:nvSpPr>
                <p:spPr>
                  <a:xfrm>
                    <a:off x="195087" y="4524800"/>
                    <a:ext cx="2338252" cy="552537"/>
                  </a:xfrm>
                  <a:prstGeom prst="rect">
                    <a:avLst/>
                  </a:prstGeom>
                </p:spPr>
                <p:txBody>
                  <a:bodyPr wrap="square" lIns="0" tIns="0" rIns="0" bIns="0" anchor="ctr">
                    <a:spAutoFit/>
                  </a:bodyPr>
                  <a:lstStyle/>
                  <a:p>
                    <a:pPr algn="ctr">
                      <a:lnSpc>
                        <a:spcPts val="1900"/>
                      </a:lnSpc>
                    </a:pPr>
                    <a:r>
                      <a:rPr lang="en-US" sz="2000" b="1" dirty="0" smtClean="0">
                        <a:solidFill>
                          <a:schemeClr val="tx1">
                            <a:lumMod val="75000"/>
                            <a:lumOff val="25000"/>
                          </a:schemeClr>
                        </a:solidFill>
                        <a:latin typeface="Arial" panose="020B0604020202020204" pitchFamily="34" charset="0"/>
                        <a:cs typeface="Arial" panose="020B0604020202020204" pitchFamily="34" charset="0"/>
                      </a:rPr>
                      <a:t>Technology</a:t>
                    </a:r>
                  </a:p>
                  <a:p>
                    <a:pPr algn="ctr">
                      <a:lnSpc>
                        <a:spcPts val="1900"/>
                      </a:lnSpc>
                    </a:pPr>
                    <a:endParaRPr lang="en-US" sz="20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65" name="Rectangle 64">
                  <a:extLst>
                    <a:ext uri="{FF2B5EF4-FFF2-40B4-BE49-F238E27FC236}">
                      <a16:creationId xmlns:a16="http://schemas.microsoft.com/office/drawing/2014/main" xmlns="" id="{481D58D3-87D7-4D40-B59F-7F751F117F96}"/>
                    </a:ext>
                  </a:extLst>
                </p:cNvPr>
                <p:cNvSpPr/>
                <p:nvPr/>
              </p:nvSpPr>
              <p:spPr>
                <a:xfrm>
                  <a:off x="10213067" y="1796921"/>
                  <a:ext cx="1941238" cy="3411190"/>
                </a:xfrm>
                <a:prstGeom prst="rect">
                  <a:avLst/>
                </a:prstGeom>
              </p:spPr>
              <p:txBody>
                <a:bodyPr wrap="square" lIns="0" tIns="0" rIns="0" bIns="0" anchor="ctr">
                  <a:spAutoFit/>
                </a:bodyPr>
                <a:lstStyle/>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Latest technology for speed billing</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Free </a:t>
                  </a:r>
                  <a:r>
                    <a:rPr lang="en-US" sz="1600" dirty="0" err="1" smtClean="0">
                      <a:solidFill>
                        <a:schemeClr val="tx1">
                          <a:lumMod val="75000"/>
                          <a:lumOff val="25000"/>
                        </a:schemeClr>
                      </a:solidFill>
                      <a:latin typeface="Arial" panose="020B0604020202020204" pitchFamily="34" charset="0"/>
                      <a:cs typeface="Arial" panose="020B0604020202020204" pitchFamily="34" charset="0"/>
                    </a:rPr>
                    <a:t>wi-fi</a:t>
                  </a:r>
                  <a:r>
                    <a:rPr lang="en-US" sz="1600" dirty="0" smtClean="0">
                      <a:solidFill>
                        <a:schemeClr val="tx1">
                          <a:lumMod val="75000"/>
                          <a:lumOff val="25000"/>
                        </a:schemeClr>
                      </a:solidFill>
                      <a:latin typeface="Arial" panose="020B0604020202020204" pitchFamily="34" charset="0"/>
                      <a:cs typeface="Arial" panose="020B0604020202020204" pitchFamily="34" charset="0"/>
                    </a:rPr>
                    <a:t> at billing counter</a:t>
                  </a:r>
                </a:p>
                <a:p>
                  <a:pPr marL="285750" indent="-285750">
                    <a:lnSpc>
                      <a:spcPts val="1900"/>
                    </a:lnSpc>
                    <a:buFont typeface="Arial" panose="020B0604020202020204" pitchFamily="34" charset="0"/>
                    <a:buChar char="•"/>
                  </a:pP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AI and deep learning models for customer recognition(New or old)</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Digital Marketing</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p:txBody>
            </p:sp>
          </p:grpSp>
          <p:cxnSp>
            <p:nvCxnSpPr>
              <p:cNvPr id="95" name="Straight Arrow Connector 94">
                <a:extLst>
                  <a:ext uri="{FF2B5EF4-FFF2-40B4-BE49-F238E27FC236}">
                    <a16:creationId xmlns:a16="http://schemas.microsoft.com/office/drawing/2014/main" xmlns="" id="{61AAA85B-D8C7-43BE-844A-625265015123}"/>
                  </a:ext>
                  <a:ext uri="{C183D7F6-B498-43B3-948B-1728B52AA6E4}">
                    <adec:decorative xmlns="" xmlns:adec="http://schemas.microsoft.com/office/drawing/2017/decorative" val="1"/>
                  </a:ext>
                </a:extLst>
              </p:cNvPr>
              <p:cNvCxnSpPr>
                <a:cxnSpLocks/>
                <a:stCxn id="42" idx="6"/>
                <a:endCxn id="73" idx="2"/>
              </p:cNvCxnSpPr>
              <p:nvPr/>
            </p:nvCxnSpPr>
            <p:spPr>
              <a:xfrm>
                <a:off x="2545048" y="4391997"/>
                <a:ext cx="3802228"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98" name="AutoShape 4" descr="Image result for damaged vegetab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extBox 8"/>
          <p:cNvSpPr txBox="1"/>
          <p:nvPr/>
        </p:nvSpPr>
        <p:spPr>
          <a:xfrm>
            <a:off x="9804623" y="5499720"/>
            <a:ext cx="2387377" cy="1077218"/>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Enhancing customer experience and process simplification</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81180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xmlns=""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 xmlns:adec="http://schemas.microsoft.com/office/drawing/2017/decorative" val="1"/>
              </a:ext>
            </a:extLst>
          </p:cNvPr>
          <p:cNvCxnSpPr>
            <a:cxnSpLocks/>
          </p:cNvCxnSpPr>
          <p:nvPr/>
        </p:nvCxnSpPr>
        <p:spPr>
          <a:xfrm>
            <a:off x="8105775" y="41839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4703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Competition </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 xmlns:adec="http://schemas.microsoft.com/office/drawing/2017/decorative" val="1"/>
              </a:ext>
            </a:extLst>
          </p:cNvPr>
          <p:cNvCxnSpPr>
            <a:cxnSpLocks/>
          </p:cNvCxnSpPr>
          <p:nvPr/>
        </p:nvCxnSpPr>
        <p:spPr>
          <a:xfrm>
            <a:off x="0" y="405331"/>
            <a:ext cx="4086225" cy="0"/>
          </a:xfrm>
          <a:prstGeom prst="line">
            <a:avLst/>
          </a:prstGeom>
          <a:ln>
            <a:tailEnd type="oval"/>
          </a:ln>
        </p:spPr>
        <p:style>
          <a:lnRef idx="1">
            <a:schemeClr val="dk1"/>
          </a:lnRef>
          <a:fillRef idx="0">
            <a:schemeClr val="dk1"/>
          </a:fillRef>
          <a:effectRef idx="0">
            <a:schemeClr val="dk1"/>
          </a:effectRef>
          <a:fontRef idx="minor">
            <a:schemeClr val="tx1"/>
          </a:fontRef>
        </p:style>
      </p:cxnSp>
      <p:grpSp>
        <p:nvGrpSpPr>
          <p:cNvPr id="31" name="Group 30"/>
          <p:cNvGrpSpPr/>
          <p:nvPr/>
        </p:nvGrpSpPr>
        <p:grpSpPr>
          <a:xfrm>
            <a:off x="3690551" y="586093"/>
            <a:ext cx="4816586" cy="1614348"/>
            <a:chOff x="-49813" y="588909"/>
            <a:chExt cx="4816586" cy="1614348"/>
          </a:xfrm>
        </p:grpSpPr>
        <p:sp>
          <p:nvSpPr>
            <p:cNvPr id="5" name="Rounded Rectangle 4"/>
            <p:cNvSpPr/>
            <p:nvPr/>
          </p:nvSpPr>
          <p:spPr>
            <a:xfrm>
              <a:off x="-49813" y="1089673"/>
              <a:ext cx="1612963"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solidFill>
                    <a:schemeClr val="tx1"/>
                  </a:solidFill>
                </a:rPr>
                <a:t>Competition</a:t>
              </a:r>
              <a:endParaRPr lang="en-IN" b="1" dirty="0">
                <a:solidFill>
                  <a:schemeClr val="tx1"/>
                </a:solidFill>
              </a:endParaRPr>
            </a:p>
          </p:txBody>
        </p:sp>
        <p:sp>
          <p:nvSpPr>
            <p:cNvPr id="35" name="Rounded Rectangle 34"/>
            <p:cNvSpPr/>
            <p:nvPr/>
          </p:nvSpPr>
          <p:spPr>
            <a:xfrm>
              <a:off x="2207178" y="588909"/>
              <a:ext cx="2541672" cy="36631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Pricing</a:t>
              </a:r>
              <a:endParaRPr lang="en-IN" dirty="0"/>
            </a:p>
          </p:txBody>
        </p:sp>
        <p:sp>
          <p:nvSpPr>
            <p:cNvPr id="36" name="Rounded Rectangle 35"/>
            <p:cNvSpPr/>
            <p:nvPr/>
          </p:nvSpPr>
          <p:spPr>
            <a:xfrm>
              <a:off x="2225101" y="1083458"/>
              <a:ext cx="2541672" cy="3663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Technology</a:t>
              </a:r>
              <a:endParaRPr lang="en-IN" dirty="0"/>
            </a:p>
          </p:txBody>
        </p:sp>
        <p:sp>
          <p:nvSpPr>
            <p:cNvPr id="37" name="Rounded Rectangle 36"/>
            <p:cNvSpPr/>
            <p:nvPr/>
          </p:nvSpPr>
          <p:spPr>
            <a:xfrm>
              <a:off x="2225101" y="1567133"/>
              <a:ext cx="2541672" cy="63612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New entrants in the market</a:t>
              </a:r>
              <a:endParaRPr lang="en-IN" b="1" dirty="0"/>
            </a:p>
          </p:txBody>
        </p:sp>
        <p:cxnSp>
          <p:nvCxnSpPr>
            <p:cNvPr id="15" name="Elbow Connector 14"/>
            <p:cNvCxnSpPr>
              <a:endCxn id="37" idx="1"/>
            </p:cNvCxnSpPr>
            <p:nvPr/>
          </p:nvCxnSpPr>
          <p:spPr>
            <a:xfrm rot="16200000" flipH="1">
              <a:off x="1750557" y="1410651"/>
              <a:ext cx="618100" cy="3309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 idx="3"/>
              <a:endCxn id="36" idx="1"/>
            </p:cNvCxnSpPr>
            <p:nvPr/>
          </p:nvCxnSpPr>
          <p:spPr>
            <a:xfrm flipV="1">
              <a:off x="1563150" y="1266615"/>
              <a:ext cx="661951" cy="6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416781" y="1999740"/>
            <a:ext cx="11097368" cy="4775022"/>
            <a:chOff x="500370" y="1953742"/>
            <a:chExt cx="11097368" cy="4775022"/>
          </a:xfrm>
        </p:grpSpPr>
        <p:cxnSp>
          <p:nvCxnSpPr>
            <p:cNvPr id="94" name="Connector: Elbow 20">
              <a:extLst>
                <a:ext uri="{FF2B5EF4-FFF2-40B4-BE49-F238E27FC236}">
                  <a16:creationId xmlns:a16="http://schemas.microsoft.com/office/drawing/2014/main" xmlns="" id="{4741AA56-D9ED-492E-8385-5CB8274B1286}"/>
                </a:ext>
                <a:ext uri="{C183D7F6-B498-43B3-948B-1728B52AA6E4}">
                  <adec:decorative xmlns="" xmlns:adec="http://schemas.microsoft.com/office/drawing/2017/decorative" val="1"/>
                </a:ext>
              </a:extLst>
            </p:cNvPr>
            <p:cNvCxnSpPr>
              <a:stCxn id="76" idx="2"/>
              <a:endCxn id="77" idx="2"/>
            </p:cNvCxnSpPr>
            <p:nvPr/>
          </p:nvCxnSpPr>
          <p:spPr>
            <a:xfrm rot="10800000" flipH="1" flipV="1">
              <a:off x="8161188" y="3077435"/>
              <a:ext cx="12879" cy="2951278"/>
            </a:xfrm>
            <a:prstGeom prst="bentConnector3">
              <a:avLst>
                <a:gd name="adj1" fmla="val -1774983"/>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500370" y="1953742"/>
              <a:ext cx="11097368" cy="4775022"/>
              <a:chOff x="813879" y="1770860"/>
              <a:chExt cx="11097368" cy="4775022"/>
            </a:xfrm>
          </p:grpSpPr>
          <p:grpSp>
            <p:nvGrpSpPr>
              <p:cNvPr id="99" name="Group 98"/>
              <p:cNvGrpSpPr/>
              <p:nvPr/>
            </p:nvGrpSpPr>
            <p:grpSpPr>
              <a:xfrm>
                <a:off x="813879" y="1770860"/>
                <a:ext cx="11097368" cy="4775022"/>
                <a:chOff x="813879" y="1770860"/>
                <a:chExt cx="11097368" cy="4775022"/>
              </a:xfrm>
            </p:grpSpPr>
            <p:grpSp>
              <p:nvGrpSpPr>
                <p:cNvPr id="4" name="Group 3"/>
                <p:cNvGrpSpPr/>
                <p:nvPr/>
              </p:nvGrpSpPr>
              <p:grpSpPr>
                <a:xfrm>
                  <a:off x="813879" y="2194501"/>
                  <a:ext cx="9130004" cy="4351381"/>
                  <a:chOff x="195087" y="1107833"/>
                  <a:chExt cx="10352009" cy="4933792"/>
                </a:xfrm>
              </p:grpSpPr>
              <p:sp>
                <p:nvSpPr>
                  <p:cNvPr id="42" name="Oval 41">
                    <a:extLst>
                      <a:ext uri="{FF2B5EF4-FFF2-40B4-BE49-F238E27FC236}">
                        <a16:creationId xmlns:a16="http://schemas.microsoft.com/office/drawing/2014/main" xmlns="" id="{233E4AB5-6FC1-4454-9421-850EF5A4ADF3}"/>
                      </a:ext>
                      <a:ext uri="{C183D7F6-B498-43B3-948B-1728B52AA6E4}">
                        <adec:decorative xmlns="" xmlns:adec="http://schemas.microsoft.com/office/drawing/2017/decorative" val="1"/>
                      </a:ext>
                    </a:extLst>
                  </p:cNvPr>
                  <p:cNvSpPr/>
                  <p:nvPr/>
                </p:nvSpPr>
                <p:spPr>
                  <a:xfrm>
                    <a:off x="570464" y="2805702"/>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3" name="Oval 72">
                    <a:extLst>
                      <a:ext uri="{FF2B5EF4-FFF2-40B4-BE49-F238E27FC236}">
                        <a16:creationId xmlns:a16="http://schemas.microsoft.com/office/drawing/2014/main" xmlns="" id="{40123448-0B37-4226-B26C-A3081E6142FF}"/>
                      </a:ext>
                      <a:ext uri="{C183D7F6-B498-43B3-948B-1728B52AA6E4}">
                        <adec:decorative xmlns="" xmlns:adec="http://schemas.microsoft.com/office/drawing/2017/decorative" val="1"/>
                      </a:ext>
                    </a:extLst>
                  </p:cNvPr>
                  <p:cNvSpPr/>
                  <p:nvPr/>
                </p:nvSpPr>
                <p:spPr>
                  <a:xfrm>
                    <a:off x="6469101" y="2805702"/>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xmlns="" id="{D3287700-63E7-4098-B825-B123C11134C1}"/>
                      </a:ext>
                      <a:ext uri="{C183D7F6-B498-43B3-948B-1728B52AA6E4}">
                        <adec:decorative xmlns=""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xmlns="" id="{69943F00-C6CB-4F10-A02B-801F37984D43}"/>
                      </a:ext>
                      <a:ext uri="{C183D7F6-B498-43B3-948B-1728B52AA6E4}">
                        <adec:decorative xmlns="" xmlns:adec="http://schemas.microsoft.com/office/drawing/2017/decorative" val="1"/>
                      </a:ext>
                    </a:extLst>
                  </p:cNvPr>
                  <p:cNvSpPr/>
                  <p:nvPr/>
                </p:nvSpPr>
                <p:spPr>
                  <a:xfrm>
                    <a:off x="8895871" y="445412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79" name="Straight Arrow Connector 78">
                    <a:extLst>
                      <a:ext uri="{FF2B5EF4-FFF2-40B4-BE49-F238E27FC236}">
                        <a16:creationId xmlns:a16="http://schemas.microsoft.com/office/drawing/2014/main" xmlns="" id="{61AAA85B-D8C7-43BE-844A-625265015123}"/>
                      </a:ext>
                      <a:ext uri="{C183D7F6-B498-43B3-948B-1728B52AA6E4}">
                        <adec:decorative xmlns="" xmlns:adec="http://schemas.microsoft.com/office/drawing/2017/decorative" val="1"/>
                      </a:ext>
                    </a:extLst>
                  </p:cNvPr>
                  <p:cNvCxnSpPr>
                    <a:cxnSpLocks/>
                    <a:stCxn id="73" idx="6"/>
                  </p:cNvCxnSpPr>
                  <p:nvPr/>
                </p:nvCxnSpPr>
                <p:spPr>
                  <a:xfrm flipV="1">
                    <a:off x="8056601" y="3599452"/>
                    <a:ext cx="566292"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xmlns="" id="{D4EC02E4-F054-4111-9038-AE0BDA4C8060}"/>
                      </a:ext>
                    </a:extLst>
                  </p:cNvPr>
                  <p:cNvSpPr/>
                  <p:nvPr/>
                </p:nvSpPr>
                <p:spPr>
                  <a:xfrm>
                    <a:off x="3126459" y="4240625"/>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Non Durables</a:t>
                    </a:r>
                    <a:endParaRPr lang="en-US" sz="1600" dirty="0">
                      <a:solidFill>
                        <a:schemeClr val="bg1"/>
                      </a:solidFill>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xmlns=""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xmlns="" id="{9F6EE26A-3174-49AD-900E-08C045755F3C}"/>
                      </a:ext>
                    </a:extLst>
                  </p:cNvPr>
                  <p:cNvSpPr/>
                  <p:nvPr/>
                </p:nvSpPr>
                <p:spPr>
                  <a:xfrm>
                    <a:off x="6464421" y="3417883"/>
                    <a:ext cx="1574394" cy="488559"/>
                  </a:xfrm>
                  <a:prstGeom prst="rect">
                    <a:avLst/>
                  </a:prstGeom>
                </p:spPr>
                <p:txBody>
                  <a:bodyPr wrap="square" lIns="0" tIns="0" rIns="0" bIns="0" anchor="ctr">
                    <a:spAutoFit/>
                  </a:bodyPr>
                  <a:lstStyle/>
                  <a:p>
                    <a:pPr algn="ctr"/>
                    <a:r>
                      <a:rPr lang="en-US" sz="1400" dirty="0">
                        <a:solidFill>
                          <a:schemeClr val="bg1"/>
                        </a:solidFill>
                        <a:latin typeface="Arial" panose="020B0604020202020204" pitchFamily="34" charset="0"/>
                        <a:cs typeface="Arial" panose="020B0604020202020204" pitchFamily="34" charset="0"/>
                      </a:rPr>
                      <a:t>Implementation Plan</a:t>
                    </a:r>
                  </a:p>
                </p:txBody>
              </p:sp>
              <p:sp>
                <p:nvSpPr>
                  <p:cNvPr id="85" name="Rectangle 84">
                    <a:extLst>
                      <a:ext uri="{FF2B5EF4-FFF2-40B4-BE49-F238E27FC236}">
                        <a16:creationId xmlns:a16="http://schemas.microsoft.com/office/drawing/2014/main" xmlns="" id="{C7CFAFBF-6B2A-49A8-ADCE-FD94A08C87B3}"/>
                      </a:ext>
                    </a:extLst>
                  </p:cNvPr>
                  <p:cNvSpPr/>
                  <p:nvPr/>
                </p:nvSpPr>
                <p:spPr>
                  <a:xfrm>
                    <a:off x="8851645" y="1776056"/>
                    <a:ext cx="1695451" cy="244280"/>
                  </a:xfrm>
                  <a:prstGeom prst="rect">
                    <a:avLst/>
                  </a:prstGeom>
                </p:spPr>
                <p:txBody>
                  <a:bodyPr wrap="square" lIns="0" tIns="0" rIns="0" bIns="0" anchor="ctr">
                    <a:spAutoFit/>
                  </a:bodyPr>
                  <a:lstStyle/>
                  <a:p>
                    <a:pPr algn="ctr"/>
                    <a:r>
                      <a:rPr lang="en-US" sz="1400" dirty="0" smtClean="0">
                        <a:solidFill>
                          <a:schemeClr val="bg1"/>
                        </a:solidFill>
                        <a:latin typeface="Arial" panose="020B0604020202020204" pitchFamily="34" charset="0"/>
                        <a:cs typeface="Arial" panose="020B0604020202020204" pitchFamily="34" charset="0"/>
                      </a:rPr>
                      <a:t>Recommendation</a:t>
                    </a:r>
                    <a:endParaRPr lang="en-US" sz="1400" dirty="0">
                      <a:solidFill>
                        <a:schemeClr val="bg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xmlns=""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Scope</a:t>
                    </a:r>
                    <a:endParaRPr lang="en-US" sz="1600" dirty="0">
                      <a:solidFill>
                        <a:schemeClr val="bg1"/>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xmlns="" id="{0F8D1DEA-0363-4C10-925D-1D68E14CCEF4}"/>
                      </a:ext>
                    </a:extLst>
                  </p:cNvPr>
                  <p:cNvSpPr/>
                  <p:nvPr/>
                </p:nvSpPr>
                <p:spPr>
                  <a:xfrm>
                    <a:off x="195087" y="4524800"/>
                    <a:ext cx="2338252" cy="552537"/>
                  </a:xfrm>
                  <a:prstGeom prst="rect">
                    <a:avLst/>
                  </a:prstGeom>
                </p:spPr>
                <p:txBody>
                  <a:bodyPr wrap="square" lIns="0" tIns="0" rIns="0" bIns="0" anchor="ctr">
                    <a:spAutoFit/>
                  </a:bodyPr>
                  <a:lstStyle/>
                  <a:p>
                    <a:pPr algn="ctr">
                      <a:lnSpc>
                        <a:spcPts val="1900"/>
                      </a:lnSpc>
                    </a:pPr>
                    <a:r>
                      <a:rPr lang="en-US" sz="2000" b="1" dirty="0" smtClean="0">
                        <a:solidFill>
                          <a:schemeClr val="tx1">
                            <a:lumMod val="75000"/>
                            <a:lumOff val="25000"/>
                          </a:schemeClr>
                        </a:solidFill>
                        <a:latin typeface="Arial" panose="020B0604020202020204" pitchFamily="34" charset="0"/>
                        <a:cs typeface="Arial" panose="020B0604020202020204" pitchFamily="34" charset="0"/>
                      </a:rPr>
                      <a:t>New entrants in the market</a:t>
                    </a:r>
                  </a:p>
                </p:txBody>
              </p:sp>
            </p:grpSp>
            <p:sp>
              <p:nvSpPr>
                <p:cNvPr id="65" name="Rectangle 64">
                  <a:extLst>
                    <a:ext uri="{FF2B5EF4-FFF2-40B4-BE49-F238E27FC236}">
                      <a16:creationId xmlns:a16="http://schemas.microsoft.com/office/drawing/2014/main" xmlns="" id="{481D58D3-87D7-4D40-B59F-7F751F117F96}"/>
                    </a:ext>
                  </a:extLst>
                </p:cNvPr>
                <p:cNvSpPr/>
                <p:nvPr/>
              </p:nvSpPr>
              <p:spPr>
                <a:xfrm>
                  <a:off x="9970009" y="1770860"/>
                  <a:ext cx="1941238" cy="3167534"/>
                </a:xfrm>
                <a:prstGeom prst="rect">
                  <a:avLst/>
                </a:prstGeom>
              </p:spPr>
              <p:txBody>
                <a:bodyPr wrap="square" lIns="0" tIns="0" rIns="0" bIns="0" anchor="ctr">
                  <a:spAutoFit/>
                </a:bodyPr>
                <a:lstStyle/>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Mergers and Acquisitions</a:t>
                  </a:r>
                </a:p>
                <a:p>
                  <a:pPr marL="285750" indent="-285750">
                    <a:lnSpc>
                      <a:spcPts val="1900"/>
                    </a:lnSpc>
                    <a:buFont typeface="Arial" panose="020B0604020202020204" pitchFamily="34" charset="0"/>
                    <a:buChar char="•"/>
                  </a:pP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Increase in advertisement and seasonal promotions like world cup sale</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Create market monopoly by offering large cashbacks </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grpSp>
          <p:cxnSp>
            <p:nvCxnSpPr>
              <p:cNvPr id="95" name="Straight Arrow Connector 94">
                <a:extLst>
                  <a:ext uri="{FF2B5EF4-FFF2-40B4-BE49-F238E27FC236}">
                    <a16:creationId xmlns:a16="http://schemas.microsoft.com/office/drawing/2014/main" xmlns="" id="{61AAA85B-D8C7-43BE-844A-625265015123}"/>
                  </a:ext>
                  <a:ext uri="{C183D7F6-B498-43B3-948B-1728B52AA6E4}">
                    <adec:decorative xmlns="" xmlns:adec="http://schemas.microsoft.com/office/drawing/2017/decorative" val="1"/>
                  </a:ext>
                </a:extLst>
              </p:cNvPr>
              <p:cNvCxnSpPr>
                <a:cxnSpLocks/>
                <a:stCxn id="42" idx="6"/>
                <a:endCxn id="73" idx="2"/>
              </p:cNvCxnSpPr>
              <p:nvPr/>
            </p:nvCxnSpPr>
            <p:spPr>
              <a:xfrm>
                <a:off x="2545048" y="4391997"/>
                <a:ext cx="3802228"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98" name="AutoShape 4" descr="Image result for damaged vegetab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extBox 5"/>
          <p:cNvSpPr txBox="1"/>
          <p:nvPr/>
        </p:nvSpPr>
        <p:spPr>
          <a:xfrm>
            <a:off x="9572911" y="5678805"/>
            <a:ext cx="239048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Customer acquisition and upscaling customer base</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91644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xmlns=""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Ghost Pack </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xmlns="" id="{5B804E9F-B6B5-41F9-9B63-9AF435FDC2B7}"/>
              </a:ext>
              <a:ext uri="{C183D7F6-B498-43B3-948B-1728B52AA6E4}">
                <adec:decorative xmlns=""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xmlns="" id="{0092C447-C8E1-4B12-B012-E6D21CBB1FBE}"/>
              </a:ext>
              <a:ext uri="{C183D7F6-B498-43B3-948B-1728B52AA6E4}">
                <adec:decorative xmlns=""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xmlns="" id="{7E139379-1914-4446-8D6D-984A47041A54}"/>
              </a:ext>
              <a:ext uri="{C183D7F6-B498-43B3-948B-1728B52AA6E4}">
                <adec:decorative xmlns=""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xmlns="" id="{F79B51BB-1B30-4ED8-B26D-21EE8BC675B2}"/>
              </a:ext>
              <a:ext uri="{C183D7F6-B498-43B3-948B-1728B52AA6E4}">
                <adec:decorative xmlns=""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xmlns="" id="{89DA262E-0502-4E65-8ABA-E063880EAC4C}"/>
              </a:ext>
              <a:ext uri="{C183D7F6-B498-43B3-948B-1728B52AA6E4}">
                <adec:decorative xmlns=""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xmlns=""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t>
            </a:r>
            <a:r>
              <a:rPr lang="en-US" sz="1600" b="1" dirty="0" smtClean="0">
                <a:solidFill>
                  <a:schemeClr val="bg1"/>
                </a:solidFill>
              </a:rPr>
              <a:t>ANALYSIS</a:t>
            </a:r>
            <a:endParaRPr lang="en-US" sz="1600" b="1" dirty="0">
              <a:solidFill>
                <a:schemeClr val="bg1"/>
              </a:solidFill>
            </a:endParaRPr>
          </a:p>
        </p:txBody>
      </p:sp>
      <p:sp>
        <p:nvSpPr>
          <p:cNvPr id="47" name="Rectangle 46">
            <a:extLst>
              <a:ext uri="{FF2B5EF4-FFF2-40B4-BE49-F238E27FC236}">
                <a16:creationId xmlns:a16="http://schemas.microsoft.com/office/drawing/2014/main" xmlns="" id="{1751D31D-3535-411D-8BAC-95CCC90AB185}"/>
              </a:ext>
            </a:extLst>
          </p:cNvPr>
          <p:cNvSpPr/>
          <p:nvPr/>
        </p:nvSpPr>
        <p:spPr>
          <a:xfrm>
            <a:off x="3243403" y="2886560"/>
            <a:ext cx="1371600" cy="246221"/>
          </a:xfrm>
          <a:prstGeom prst="rect">
            <a:avLst/>
          </a:prstGeom>
        </p:spPr>
        <p:txBody>
          <a:bodyPr wrap="square" lIns="0" tIns="0" rIns="0" bIns="0">
            <a:spAutoFit/>
          </a:bodyPr>
          <a:lstStyle/>
          <a:p>
            <a:pPr algn="ctr"/>
            <a:r>
              <a:rPr lang="en-US" sz="1600" b="1" dirty="0" smtClean="0">
                <a:solidFill>
                  <a:schemeClr val="bg1"/>
                </a:solidFill>
              </a:rPr>
              <a:t>TECHNOLOGY</a:t>
            </a:r>
            <a:endParaRPr lang="en-US" sz="1600" b="1" dirty="0">
              <a:solidFill>
                <a:schemeClr val="bg1"/>
              </a:solidFill>
            </a:endParaRPr>
          </a:p>
        </p:txBody>
      </p:sp>
      <p:sp>
        <p:nvSpPr>
          <p:cNvPr id="48" name="Rectangle 47">
            <a:extLst>
              <a:ext uri="{FF2B5EF4-FFF2-40B4-BE49-F238E27FC236}">
                <a16:creationId xmlns:a16="http://schemas.microsoft.com/office/drawing/2014/main" xmlns=""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xmlns=""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xmlns=""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xmlns="" id="{8AA18108-5B8B-4147-84A7-D30A16BEC4EA}"/>
              </a:ext>
            </a:extLst>
          </p:cNvPr>
          <p:cNvSpPr/>
          <p:nvPr/>
        </p:nvSpPr>
        <p:spPr>
          <a:xfrm>
            <a:off x="886383" y="3653603"/>
            <a:ext cx="1752042" cy="1218282"/>
          </a:xfrm>
          <a:prstGeom prst="rect">
            <a:avLst/>
          </a:prstGeom>
        </p:spPr>
        <p:txBody>
          <a:bodyPr wrap="square" lIns="0" tIns="0" rIns="0" bIns="0" anchor="t">
            <a:spAutoFit/>
          </a:bodyPr>
          <a:lstStyle/>
          <a:p>
            <a:pPr algn="ctr">
              <a:lnSpc>
                <a:spcPts val="1900"/>
              </a:lnSpc>
            </a:pPr>
            <a:r>
              <a:rPr lang="en-US" sz="1400" dirty="0" smtClean="0">
                <a:solidFill>
                  <a:schemeClr val="bg1"/>
                </a:solidFill>
                <a:cs typeface="Segoe UI" panose="020B0502040204020203" pitchFamily="34" charset="0"/>
              </a:rPr>
              <a:t>It is important to understand the global market, consumer behavior and provide efficient service</a:t>
            </a:r>
            <a:endParaRPr lang="en-US" sz="1400" dirty="0">
              <a:solidFill>
                <a:schemeClr val="bg1"/>
              </a:solidFill>
              <a:cs typeface="Segoe UI" panose="020B0502040204020203" pitchFamily="34" charset="0"/>
            </a:endParaRPr>
          </a:p>
        </p:txBody>
      </p:sp>
      <p:sp>
        <p:nvSpPr>
          <p:cNvPr id="52" name="Rectangle 51">
            <a:extLst>
              <a:ext uri="{FF2B5EF4-FFF2-40B4-BE49-F238E27FC236}">
                <a16:creationId xmlns:a16="http://schemas.microsoft.com/office/drawing/2014/main" xmlns="" id="{A8534162-B6E2-4579-9DAD-AD8DE07459BC}"/>
              </a:ext>
            </a:extLst>
          </p:cNvPr>
          <p:cNvSpPr/>
          <p:nvPr/>
        </p:nvSpPr>
        <p:spPr>
          <a:xfrm>
            <a:off x="3053182" y="3653603"/>
            <a:ext cx="1752042" cy="1705595"/>
          </a:xfrm>
          <a:prstGeom prst="rect">
            <a:avLst/>
          </a:prstGeom>
        </p:spPr>
        <p:txBody>
          <a:bodyPr wrap="square" lIns="0" tIns="0" rIns="0" bIns="0" anchor="t">
            <a:spAutoFit/>
          </a:bodyPr>
          <a:lstStyle/>
          <a:p>
            <a:pPr algn="ctr">
              <a:lnSpc>
                <a:spcPts val="1900"/>
              </a:lnSpc>
            </a:pPr>
            <a:r>
              <a:rPr lang="en-US" sz="1400" dirty="0" smtClean="0">
                <a:solidFill>
                  <a:schemeClr val="bg1"/>
                </a:solidFill>
                <a:cs typeface="Segoe UI" panose="020B0502040204020203" pitchFamily="34" charset="0"/>
              </a:rPr>
              <a:t>Technology is going provide that breakthrough fostering the customer experience and analyze the customer needs and wants </a:t>
            </a:r>
            <a:endParaRPr lang="en-US" sz="1400" dirty="0">
              <a:solidFill>
                <a:schemeClr val="bg1"/>
              </a:solidFill>
              <a:cs typeface="Segoe UI" panose="020B0502040204020203" pitchFamily="34" charset="0"/>
            </a:endParaRPr>
          </a:p>
        </p:txBody>
      </p:sp>
      <p:sp>
        <p:nvSpPr>
          <p:cNvPr id="53" name="Rectangle 52">
            <a:extLst>
              <a:ext uri="{FF2B5EF4-FFF2-40B4-BE49-F238E27FC236}">
                <a16:creationId xmlns:a16="http://schemas.microsoft.com/office/drawing/2014/main" xmlns="" id="{E1535E1C-6EBC-45D8-BCE1-D5B947A61FB6}"/>
              </a:ext>
            </a:extLst>
          </p:cNvPr>
          <p:cNvSpPr/>
          <p:nvPr/>
        </p:nvSpPr>
        <p:spPr>
          <a:xfrm>
            <a:off x="5219979" y="3653603"/>
            <a:ext cx="1752042" cy="974626"/>
          </a:xfrm>
          <a:prstGeom prst="rect">
            <a:avLst/>
          </a:prstGeom>
        </p:spPr>
        <p:txBody>
          <a:bodyPr wrap="square" lIns="0" tIns="0" rIns="0" bIns="0" anchor="t">
            <a:spAutoFit/>
          </a:bodyPr>
          <a:lstStyle/>
          <a:p>
            <a:pPr algn="ctr">
              <a:lnSpc>
                <a:spcPts val="1900"/>
              </a:lnSpc>
            </a:pPr>
            <a:r>
              <a:rPr lang="en-US" sz="1400" dirty="0" smtClean="0">
                <a:solidFill>
                  <a:schemeClr val="bg1"/>
                </a:solidFill>
                <a:cs typeface="Segoe UI" panose="020B0502040204020203" pitchFamily="34" charset="0"/>
              </a:rPr>
              <a:t>Cash flow and Sales volume is the backbone of the retail business marathon. </a:t>
            </a:r>
            <a:endParaRPr lang="en-US" sz="1400" dirty="0">
              <a:solidFill>
                <a:schemeClr val="bg1"/>
              </a:solidFill>
              <a:cs typeface="Segoe UI" panose="020B0502040204020203" pitchFamily="34" charset="0"/>
            </a:endParaRPr>
          </a:p>
        </p:txBody>
      </p:sp>
      <p:sp>
        <p:nvSpPr>
          <p:cNvPr id="54" name="Rectangle 53">
            <a:extLst>
              <a:ext uri="{FF2B5EF4-FFF2-40B4-BE49-F238E27FC236}">
                <a16:creationId xmlns:a16="http://schemas.microsoft.com/office/drawing/2014/main" xmlns="" id="{28FF18A5-7B4E-4493-B38D-E732E033F82F}"/>
              </a:ext>
            </a:extLst>
          </p:cNvPr>
          <p:cNvSpPr/>
          <p:nvPr/>
        </p:nvSpPr>
        <p:spPr>
          <a:xfrm>
            <a:off x="7386779" y="3653603"/>
            <a:ext cx="1752042" cy="974626"/>
          </a:xfrm>
          <a:prstGeom prst="rect">
            <a:avLst/>
          </a:prstGeom>
        </p:spPr>
        <p:txBody>
          <a:bodyPr wrap="square" lIns="0" tIns="0" rIns="0" bIns="0" anchor="t">
            <a:spAutoFit/>
          </a:bodyPr>
          <a:lstStyle/>
          <a:p>
            <a:pPr algn="ctr">
              <a:lnSpc>
                <a:spcPts val="1900"/>
              </a:lnSpc>
            </a:pPr>
            <a:r>
              <a:rPr lang="en-US" sz="1400" dirty="0" smtClean="0">
                <a:solidFill>
                  <a:schemeClr val="bg1"/>
                </a:solidFill>
                <a:cs typeface="Segoe UI" panose="020B0502040204020203" pitchFamily="34" charset="0"/>
              </a:rPr>
              <a:t>Global market have indirect effect on sales like purchasing, inflation etc.,. </a:t>
            </a:r>
            <a:endParaRPr lang="en-US" sz="1400" dirty="0">
              <a:solidFill>
                <a:schemeClr val="bg1"/>
              </a:solidFill>
              <a:cs typeface="Segoe UI" panose="020B0502040204020203" pitchFamily="34" charset="0"/>
            </a:endParaRPr>
          </a:p>
        </p:txBody>
      </p:sp>
      <p:sp>
        <p:nvSpPr>
          <p:cNvPr id="55" name="Rectangle 54">
            <a:extLst>
              <a:ext uri="{FF2B5EF4-FFF2-40B4-BE49-F238E27FC236}">
                <a16:creationId xmlns:a16="http://schemas.microsoft.com/office/drawing/2014/main" xmlns="" id="{5BCD242F-9A97-473E-8E17-3F6C3C75CE68}"/>
              </a:ext>
            </a:extLst>
          </p:cNvPr>
          <p:cNvSpPr/>
          <p:nvPr/>
        </p:nvSpPr>
        <p:spPr>
          <a:xfrm>
            <a:off x="9555735" y="3653603"/>
            <a:ext cx="1752042" cy="1461939"/>
          </a:xfrm>
          <a:prstGeom prst="rect">
            <a:avLst/>
          </a:prstGeom>
        </p:spPr>
        <p:txBody>
          <a:bodyPr wrap="square" lIns="0" tIns="0" rIns="0" bIns="0" anchor="t">
            <a:spAutoFit/>
          </a:bodyPr>
          <a:lstStyle/>
          <a:p>
            <a:pPr algn="ctr">
              <a:lnSpc>
                <a:spcPts val="1900"/>
              </a:lnSpc>
            </a:pPr>
            <a:r>
              <a:rPr lang="en-US" sz="1400" dirty="0" smtClean="0">
                <a:solidFill>
                  <a:schemeClr val="bg1"/>
                </a:solidFill>
                <a:cs typeface="Segoe UI" panose="020B0502040204020203" pitchFamily="34" charset="0"/>
              </a:rPr>
              <a:t>‘WE’ for ‘You’ campaign, healthcare and wellness products , zero carbon footprint(NO to PLASTIC) </a:t>
            </a:r>
            <a:endParaRPr lang="en-US" sz="1400" dirty="0">
              <a:solidFill>
                <a:schemeClr val="bg1"/>
              </a:solidFill>
              <a:cs typeface="Segoe UI" panose="020B0502040204020203" pitchFamily="34" charset="0"/>
            </a:endParaRPr>
          </a:p>
        </p:txBody>
      </p:sp>
      <p:sp>
        <p:nvSpPr>
          <p:cNvPr id="56" name="Freeform 4197" descr="Icon of shopping cart.">
            <a:extLst>
              <a:ext uri="{FF2B5EF4-FFF2-40B4-BE49-F238E27FC236}">
                <a16:creationId xmlns:a16="http://schemas.microsoft.com/office/drawing/2014/main" xmlns=""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xmlns=""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xmlns=""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xmlns=""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xmlns=""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xmlns=""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xmlns=""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xmlns=""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xmlns=""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xmlns=""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xmlns=""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xmlns=""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xmlns=""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xmlns=""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xmlns=""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xmlns=""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xmlns=""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225691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xmlns=""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SWOT </a:t>
            </a:r>
            <a:r>
              <a:rPr lang="en-US" sz="2800" b="1" dirty="0">
                <a:solidFill>
                  <a:schemeClr val="tx1">
                    <a:lumMod val="75000"/>
                    <a:lumOff val="25000"/>
                  </a:schemeClr>
                </a:solidFill>
              </a:rPr>
              <a:t>Analysis</a:t>
            </a:r>
            <a:r>
              <a:rPr lang="en-US" sz="2800" dirty="0">
                <a:solidFill>
                  <a:schemeClr val="tx1">
                    <a:lumMod val="75000"/>
                    <a:lumOff val="25000"/>
                  </a:schemeClr>
                </a:solidFill>
              </a:rPr>
              <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xmlns="" id="{3C1CAF08-13B9-48BA-A271-8CE5B568A664}"/>
              </a:ext>
            </a:extLst>
          </p:cNvPr>
          <p:cNvSpPr/>
          <p:nvPr/>
        </p:nvSpPr>
        <p:spPr>
          <a:xfrm>
            <a:off x="123008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POSITIVE</a:t>
            </a:r>
          </a:p>
        </p:txBody>
      </p:sp>
      <p:sp>
        <p:nvSpPr>
          <p:cNvPr id="26" name="Rectangle: Rounded Corners 25">
            <a:extLst>
              <a:ext uri="{FF2B5EF4-FFF2-40B4-BE49-F238E27FC236}">
                <a16:creationId xmlns:a16="http://schemas.microsoft.com/office/drawing/2014/main" xmlns="" id="{D1B1E083-D07C-4934-9782-F7CCA3539ACF}"/>
              </a:ext>
            </a:extLst>
          </p:cNvPr>
          <p:cNvSpPr/>
          <p:nvPr/>
        </p:nvSpPr>
        <p:spPr>
          <a:xfrm>
            <a:off x="631371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NEGATIVE</a:t>
            </a:r>
          </a:p>
        </p:txBody>
      </p:sp>
      <p:sp>
        <p:nvSpPr>
          <p:cNvPr id="27" name="Rectangle: Rounded Corners 26">
            <a:extLst>
              <a:ext uri="{FF2B5EF4-FFF2-40B4-BE49-F238E27FC236}">
                <a16:creationId xmlns:a16="http://schemas.microsoft.com/office/drawing/2014/main" xmlns="" id="{EBD06280-71F4-4832-A31C-772537FAE929}"/>
              </a:ext>
            </a:extLst>
          </p:cNvPr>
          <p:cNvSpPr/>
          <p:nvPr/>
        </p:nvSpPr>
        <p:spPr>
          <a:xfrm rot="16200000">
            <a:off x="-106838" y="4864308"/>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EXTERNAL</a:t>
            </a:r>
          </a:p>
        </p:txBody>
      </p:sp>
      <p:sp>
        <p:nvSpPr>
          <p:cNvPr id="28" name="Rectangle: Rounded Corners 27">
            <a:extLst>
              <a:ext uri="{FF2B5EF4-FFF2-40B4-BE49-F238E27FC236}">
                <a16:creationId xmlns:a16="http://schemas.microsoft.com/office/drawing/2014/main" xmlns="" id="{C917D965-B5BB-41DC-BB5E-C27AF802DD50}"/>
              </a:ext>
            </a:extLst>
          </p:cNvPr>
          <p:cNvSpPr/>
          <p:nvPr/>
        </p:nvSpPr>
        <p:spPr>
          <a:xfrm rot="16200000">
            <a:off x="-106838" y="2758556"/>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INTERNAL</a:t>
            </a:r>
          </a:p>
        </p:txBody>
      </p:sp>
      <p:cxnSp>
        <p:nvCxnSpPr>
          <p:cNvPr id="9" name="Straight Connector 8">
            <a:extLst>
              <a:ext uri="{FF2B5EF4-FFF2-40B4-BE49-F238E27FC236}">
                <a16:creationId xmlns:a16="http://schemas.microsoft.com/office/drawing/2014/main" xmlns="" id="{8CBC1BB2-55FC-4E8F-A171-32FAA820D2B7}"/>
              </a:ext>
              <a:ext uri="{C183D7F6-B498-43B3-948B-1728B52AA6E4}">
                <adec:decorative xmlns="" xmlns:adec="http://schemas.microsoft.com/office/drawing/2017/decorative" val="1"/>
              </a:ext>
            </a:extLst>
          </p:cNvPr>
          <p:cNvCxnSpPr>
            <a:cxnSpLocks/>
          </p:cNvCxnSpPr>
          <p:nvPr/>
        </p:nvCxnSpPr>
        <p:spPr>
          <a:xfrm>
            <a:off x="1385888" y="4143831"/>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B31A2EAE-EBE4-4CB7-9D0A-105837E80B0E}"/>
              </a:ext>
              <a:ext uri="{C183D7F6-B498-43B3-948B-1728B52AA6E4}">
                <adec:decorative xmlns="" xmlns:adec="http://schemas.microsoft.com/office/drawing/2017/decorative" val="1"/>
              </a:ext>
            </a:extLst>
          </p:cNvPr>
          <p:cNvCxnSpPr>
            <a:cxnSpLocks/>
          </p:cNvCxnSpPr>
          <p:nvPr/>
        </p:nvCxnSpPr>
        <p:spPr>
          <a:xfrm>
            <a:off x="6255658"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xmlns="" id="{5ECF613A-FCF5-4CC5-AA46-DABB088D7230}"/>
              </a:ext>
            </a:extLst>
          </p:cNvPr>
          <p:cNvSpPr/>
          <p:nvPr/>
        </p:nvSpPr>
        <p:spPr>
          <a:xfrm>
            <a:off x="1632408" y="2604468"/>
            <a:ext cx="4162870" cy="2062103"/>
          </a:xfrm>
          <a:prstGeom prst="rect">
            <a:avLst/>
          </a:prstGeom>
        </p:spPr>
        <p:txBody>
          <a:bodyPr wrap="square" lIns="0" tIns="0" rIns="0" bIns="0" anchor="t">
            <a:spAutoFit/>
          </a:bodyPr>
          <a:lstStyle/>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Customer </a:t>
            </a:r>
            <a:r>
              <a:rPr lang="en-US" sz="1400" dirty="0" smtClean="0">
                <a:solidFill>
                  <a:schemeClr val="tx1">
                    <a:lumMod val="75000"/>
                    <a:lumOff val="25000"/>
                  </a:schemeClr>
                </a:solidFill>
                <a:cs typeface="Segoe UI" panose="020B0502040204020203" pitchFamily="34" charset="0"/>
              </a:rPr>
              <a:t>trust and organization commitment</a:t>
            </a:r>
            <a:endParaRPr lang="en-US" sz="1400" dirty="0">
              <a:solidFill>
                <a:schemeClr val="tx1">
                  <a:lumMod val="75000"/>
                  <a:lumOff val="25000"/>
                </a:schemeClr>
              </a:solidFill>
              <a:cs typeface="Segoe UI" panose="020B0502040204020203" pitchFamily="34" charset="0"/>
            </a:endParaRPr>
          </a:p>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Customer service </a:t>
            </a:r>
          </a:p>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Physical existence</a:t>
            </a:r>
          </a:p>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High volume of sales</a:t>
            </a:r>
          </a:p>
          <a:p>
            <a:pPr marL="285750" indent="-285750">
              <a:spcBef>
                <a:spcPts val="1200"/>
              </a:spcBef>
              <a:buClr>
                <a:schemeClr val="tx2"/>
              </a:buClr>
              <a:buFont typeface="Wingdings" panose="05000000000000000000" pitchFamily="2" charset="2"/>
              <a:buChar char="§"/>
            </a:pPr>
            <a:endParaRPr lang="en-US" sz="1400" dirty="0">
              <a:solidFill>
                <a:schemeClr val="tx1">
                  <a:lumMod val="75000"/>
                  <a:lumOff val="25000"/>
                </a:schemeClr>
              </a:solidFill>
              <a:cs typeface="Segoe UI" panose="020B0502040204020203" pitchFamily="34" charset="0"/>
            </a:endParaRPr>
          </a:p>
          <a:p>
            <a:pPr marL="171450" indent="-171450">
              <a:spcBef>
                <a:spcPts val="1200"/>
              </a:spcBef>
              <a:buClr>
                <a:schemeClr val="tx2"/>
              </a:buClr>
              <a:buFont typeface="Segoe UI Light" panose="020B0502040204020203" pitchFamily="34" charset="0"/>
              <a:buChar char="›"/>
            </a:pPr>
            <a:endParaRPr lang="en-US" sz="1400" dirty="0">
              <a:solidFill>
                <a:schemeClr val="tx1">
                  <a:lumMod val="75000"/>
                  <a:lumOff val="25000"/>
                </a:schemeClr>
              </a:solidFill>
              <a:cs typeface="Segoe UI" panose="020B0502040204020203" pitchFamily="34" charset="0"/>
            </a:endParaRPr>
          </a:p>
        </p:txBody>
      </p:sp>
      <p:sp>
        <p:nvSpPr>
          <p:cNvPr id="40" name="Rectangle 39">
            <a:extLst>
              <a:ext uri="{FF2B5EF4-FFF2-40B4-BE49-F238E27FC236}">
                <a16:creationId xmlns:a16="http://schemas.microsoft.com/office/drawing/2014/main" xmlns="" id="{5842CE6B-862D-4B18-B10B-3436A7D24058}"/>
              </a:ext>
            </a:extLst>
          </p:cNvPr>
          <p:cNvSpPr/>
          <p:nvPr/>
        </p:nvSpPr>
        <p:spPr>
          <a:xfrm>
            <a:off x="6716039" y="2604468"/>
            <a:ext cx="4162870" cy="1323439"/>
          </a:xfrm>
          <a:prstGeom prst="rect">
            <a:avLst/>
          </a:prstGeom>
        </p:spPr>
        <p:txBody>
          <a:bodyPr wrap="square" lIns="0" tIns="0" rIns="0" bIns="0" anchor="t">
            <a:spAutoFit/>
          </a:bodyPr>
          <a:lstStyle/>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High </a:t>
            </a:r>
            <a:r>
              <a:rPr lang="en-US" sz="1400" dirty="0" smtClean="0">
                <a:solidFill>
                  <a:schemeClr val="tx1">
                    <a:lumMod val="75000"/>
                    <a:lumOff val="25000"/>
                  </a:schemeClr>
                </a:solidFill>
                <a:cs typeface="Segoe UI" panose="020B0502040204020203" pitchFamily="34" charset="0"/>
              </a:rPr>
              <a:t>operational </a:t>
            </a:r>
            <a:r>
              <a:rPr lang="en-US" sz="1400" dirty="0">
                <a:solidFill>
                  <a:schemeClr val="tx1">
                    <a:lumMod val="75000"/>
                    <a:lumOff val="25000"/>
                  </a:schemeClr>
                </a:solidFill>
                <a:cs typeface="Segoe UI" panose="020B0502040204020203" pitchFamily="34" charset="0"/>
              </a:rPr>
              <a:t>costs</a:t>
            </a:r>
          </a:p>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Waiting time near billing counter</a:t>
            </a:r>
          </a:p>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Less margin</a:t>
            </a:r>
          </a:p>
          <a:p>
            <a:pPr marL="171450" indent="-171450">
              <a:spcBef>
                <a:spcPts val="1200"/>
              </a:spcBef>
              <a:buClr>
                <a:schemeClr val="tx2"/>
              </a:buClr>
              <a:buFont typeface="Segoe UI Light" panose="020B0502040204020203" pitchFamily="34" charset="0"/>
              <a:buChar char="›"/>
            </a:pPr>
            <a:endParaRPr lang="en-US" sz="1400" dirty="0">
              <a:solidFill>
                <a:schemeClr val="tx1">
                  <a:lumMod val="75000"/>
                  <a:lumOff val="25000"/>
                </a:schemeClr>
              </a:solidFill>
              <a:cs typeface="Segoe UI" panose="020B0502040204020203" pitchFamily="34" charset="0"/>
            </a:endParaRPr>
          </a:p>
        </p:txBody>
      </p:sp>
      <p:sp>
        <p:nvSpPr>
          <p:cNvPr id="41" name="Rectangle 40">
            <a:extLst>
              <a:ext uri="{FF2B5EF4-FFF2-40B4-BE49-F238E27FC236}">
                <a16:creationId xmlns:a16="http://schemas.microsoft.com/office/drawing/2014/main" xmlns="" id="{D130C0AE-B52E-4C65-A461-AD2F7D2362DE}"/>
              </a:ext>
            </a:extLst>
          </p:cNvPr>
          <p:cNvSpPr/>
          <p:nvPr/>
        </p:nvSpPr>
        <p:spPr>
          <a:xfrm>
            <a:off x="1632408" y="4710220"/>
            <a:ext cx="4162870" cy="1692771"/>
          </a:xfrm>
          <a:prstGeom prst="rect">
            <a:avLst/>
          </a:prstGeom>
        </p:spPr>
        <p:txBody>
          <a:bodyPr wrap="square" lIns="0" tIns="0" rIns="0" bIns="0" anchor="t">
            <a:spAutoFit/>
          </a:bodyPr>
          <a:lstStyle/>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Own label products</a:t>
            </a:r>
          </a:p>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Exclusive product offerings</a:t>
            </a:r>
          </a:p>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Cross marketing </a:t>
            </a:r>
          </a:p>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Digital marketing</a:t>
            </a:r>
          </a:p>
          <a:p>
            <a:pPr marL="171450" indent="-171450">
              <a:spcBef>
                <a:spcPts val="1200"/>
              </a:spcBef>
              <a:buClr>
                <a:schemeClr val="tx2"/>
              </a:buClr>
              <a:buFont typeface="Segoe UI Light" panose="020B0502040204020203" pitchFamily="34" charset="0"/>
              <a:buChar char="›"/>
            </a:pPr>
            <a:endParaRPr lang="en-US" sz="1400" dirty="0">
              <a:solidFill>
                <a:schemeClr val="tx1">
                  <a:lumMod val="75000"/>
                  <a:lumOff val="25000"/>
                </a:schemeClr>
              </a:solidFill>
              <a:cs typeface="Segoe UI" panose="020B0502040204020203" pitchFamily="34" charset="0"/>
            </a:endParaRPr>
          </a:p>
        </p:txBody>
      </p:sp>
      <p:sp>
        <p:nvSpPr>
          <p:cNvPr id="42" name="Rectangle 41">
            <a:extLst>
              <a:ext uri="{FF2B5EF4-FFF2-40B4-BE49-F238E27FC236}">
                <a16:creationId xmlns:a16="http://schemas.microsoft.com/office/drawing/2014/main" xmlns="" id="{6E783ACB-62DF-4DA3-9240-822BAEA78497}"/>
              </a:ext>
            </a:extLst>
          </p:cNvPr>
          <p:cNvSpPr/>
          <p:nvPr/>
        </p:nvSpPr>
        <p:spPr>
          <a:xfrm>
            <a:off x="6716039" y="4710220"/>
            <a:ext cx="4162870" cy="1323439"/>
          </a:xfrm>
          <a:prstGeom prst="rect">
            <a:avLst/>
          </a:prstGeom>
        </p:spPr>
        <p:txBody>
          <a:bodyPr wrap="square" lIns="0" tIns="0" rIns="0" bIns="0" anchor="t">
            <a:spAutoFit/>
          </a:bodyPr>
          <a:lstStyle/>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E-commerce</a:t>
            </a:r>
          </a:p>
          <a:p>
            <a:pPr marL="285750" indent="-285750">
              <a:spcBef>
                <a:spcPts val="1200"/>
              </a:spcBef>
              <a:buClr>
                <a:schemeClr val="tx2"/>
              </a:buClr>
              <a:buFont typeface="Wingdings" panose="05000000000000000000" pitchFamily="2" charset="2"/>
              <a:buChar char="§"/>
            </a:pPr>
            <a:r>
              <a:rPr lang="en-US" sz="1400" dirty="0">
                <a:solidFill>
                  <a:schemeClr val="tx1">
                    <a:lumMod val="75000"/>
                    <a:lumOff val="25000"/>
                  </a:schemeClr>
                </a:solidFill>
                <a:cs typeface="Segoe UI" panose="020B0502040204020203" pitchFamily="34" charset="0"/>
              </a:rPr>
              <a:t>New </a:t>
            </a:r>
            <a:r>
              <a:rPr lang="en-US" sz="1400" dirty="0" smtClean="0">
                <a:solidFill>
                  <a:schemeClr val="tx1">
                    <a:lumMod val="75000"/>
                    <a:lumOff val="25000"/>
                  </a:schemeClr>
                </a:solidFill>
                <a:cs typeface="Segoe UI" panose="020B0502040204020203" pitchFamily="34" charset="0"/>
              </a:rPr>
              <a:t>entrants</a:t>
            </a:r>
          </a:p>
          <a:p>
            <a:pPr marL="285750" indent="-285750">
              <a:spcBef>
                <a:spcPts val="1200"/>
              </a:spcBef>
              <a:buClr>
                <a:schemeClr val="tx2"/>
              </a:buClr>
              <a:buFont typeface="Wingdings" panose="05000000000000000000" pitchFamily="2" charset="2"/>
              <a:buChar char="§"/>
            </a:pPr>
            <a:r>
              <a:rPr lang="en-US" sz="1400" dirty="0" smtClean="0">
                <a:solidFill>
                  <a:schemeClr val="tx1">
                    <a:lumMod val="75000"/>
                    <a:lumOff val="25000"/>
                  </a:schemeClr>
                </a:solidFill>
                <a:cs typeface="Segoe UI" panose="020B0502040204020203" pitchFamily="34" charset="0"/>
              </a:rPr>
              <a:t>MNC</a:t>
            </a:r>
            <a:endParaRPr lang="en-US" sz="1400" dirty="0">
              <a:solidFill>
                <a:schemeClr val="tx1">
                  <a:lumMod val="75000"/>
                  <a:lumOff val="25000"/>
                </a:schemeClr>
              </a:solidFill>
              <a:cs typeface="Segoe UI" panose="020B0502040204020203" pitchFamily="34" charset="0"/>
            </a:endParaRPr>
          </a:p>
          <a:p>
            <a:pPr marL="171450" indent="-171450">
              <a:spcBef>
                <a:spcPts val="1200"/>
              </a:spcBef>
              <a:buClr>
                <a:schemeClr val="tx2"/>
              </a:buClr>
              <a:buFont typeface="Segoe UI Light" panose="020B0502040204020203" pitchFamily="34" charset="0"/>
              <a:buChar char="›"/>
            </a:pPr>
            <a:endParaRPr lang="en-US" sz="1400" dirty="0">
              <a:solidFill>
                <a:schemeClr val="tx1">
                  <a:lumMod val="75000"/>
                  <a:lumOff val="25000"/>
                </a:schemeClr>
              </a:solidFill>
              <a:cs typeface="Segoe UI" panose="020B0502040204020203" pitchFamily="34" charset="0"/>
            </a:endParaRPr>
          </a:p>
        </p:txBody>
      </p:sp>
      <p:sp>
        <p:nvSpPr>
          <p:cNvPr id="43" name="Rectangle 42">
            <a:extLst>
              <a:ext uri="{FF2B5EF4-FFF2-40B4-BE49-F238E27FC236}">
                <a16:creationId xmlns:a16="http://schemas.microsoft.com/office/drawing/2014/main" xmlns="" id="{6173DD7D-A9F5-4D7E-A942-64AE3F48B264}"/>
              </a:ext>
            </a:extLst>
          </p:cNvPr>
          <p:cNvSpPr/>
          <p:nvPr/>
        </p:nvSpPr>
        <p:spPr>
          <a:xfrm>
            <a:off x="163239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STRENGTH</a:t>
            </a:r>
          </a:p>
        </p:txBody>
      </p:sp>
      <p:sp>
        <p:nvSpPr>
          <p:cNvPr id="44" name="Rectangle 43">
            <a:extLst>
              <a:ext uri="{FF2B5EF4-FFF2-40B4-BE49-F238E27FC236}">
                <a16:creationId xmlns:a16="http://schemas.microsoft.com/office/drawing/2014/main" xmlns="" id="{95967C4C-72D9-469E-BB08-F31A36FBD11D}"/>
              </a:ext>
            </a:extLst>
          </p:cNvPr>
          <p:cNvSpPr/>
          <p:nvPr/>
        </p:nvSpPr>
        <p:spPr>
          <a:xfrm>
            <a:off x="671603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WEAKNESS</a:t>
            </a:r>
          </a:p>
        </p:txBody>
      </p:sp>
      <p:sp>
        <p:nvSpPr>
          <p:cNvPr id="45" name="Rectangle 44">
            <a:extLst>
              <a:ext uri="{FF2B5EF4-FFF2-40B4-BE49-F238E27FC236}">
                <a16:creationId xmlns:a16="http://schemas.microsoft.com/office/drawing/2014/main" xmlns="" id="{A2A2A928-93BB-46FE-9683-5A5BAADF87B3}"/>
              </a:ext>
            </a:extLst>
          </p:cNvPr>
          <p:cNvSpPr/>
          <p:nvPr/>
        </p:nvSpPr>
        <p:spPr>
          <a:xfrm>
            <a:off x="163239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OPPORTUNITY</a:t>
            </a:r>
          </a:p>
        </p:txBody>
      </p:sp>
      <p:sp>
        <p:nvSpPr>
          <p:cNvPr id="46" name="Rectangle 45">
            <a:extLst>
              <a:ext uri="{FF2B5EF4-FFF2-40B4-BE49-F238E27FC236}">
                <a16:creationId xmlns:a16="http://schemas.microsoft.com/office/drawing/2014/main" xmlns="" id="{D84D1B01-F5DB-4D77-80D5-5CACEA0F7047}"/>
              </a:ext>
            </a:extLst>
          </p:cNvPr>
          <p:cNvSpPr/>
          <p:nvPr/>
        </p:nvSpPr>
        <p:spPr>
          <a:xfrm>
            <a:off x="671603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THREAT</a:t>
            </a:r>
          </a:p>
        </p:txBody>
      </p:sp>
    </p:spTree>
    <p:extLst>
      <p:ext uri="{BB962C8B-B14F-4D97-AF65-F5344CB8AC3E}">
        <p14:creationId xmlns:p14="http://schemas.microsoft.com/office/powerpoint/2010/main" val="7273641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62A21665-C64F-4BDA-B2DE-442D70605718}"/>
              </a:ext>
              <a:ext uri="{C183D7F6-B498-43B3-948B-1728B52AA6E4}">
                <adec:decorative xmlns=""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xmlns=""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xmlns=""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xmlns=""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8209979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6" name="TextBox 5"/>
          <p:cNvSpPr txBox="1"/>
          <p:nvPr/>
        </p:nvSpPr>
        <p:spPr>
          <a:xfrm>
            <a:off x="3391391" y="133682"/>
            <a:ext cx="5327933" cy="584775"/>
          </a:xfrm>
          <a:prstGeom prst="rect">
            <a:avLst/>
          </a:prstGeom>
          <a:noFill/>
        </p:spPr>
        <p:txBody>
          <a:bodyPr wrap="square" rtlCol="0">
            <a:spAutoFit/>
          </a:bodyPr>
          <a:lstStyle/>
          <a:p>
            <a:r>
              <a:rPr lang="en-IN" sz="3200" b="1" dirty="0" smtClean="0">
                <a:latin typeface="Arial" panose="020B0604020202020204" pitchFamily="34" charset="0"/>
                <a:cs typeface="Arial" panose="020B0604020202020204" pitchFamily="34" charset="0"/>
              </a:rPr>
              <a:t>FMCG Retail Supermarket</a:t>
            </a:r>
            <a:endParaRPr lang="en-IN" sz="3200" b="1" dirty="0">
              <a:latin typeface="Arial" panose="020B0604020202020204" pitchFamily="34" charset="0"/>
              <a:cs typeface="Arial" panose="020B0604020202020204" pitchFamily="34" charset="0"/>
            </a:endParaRPr>
          </a:p>
        </p:txBody>
      </p:sp>
      <p:pic>
        <p:nvPicPr>
          <p:cNvPr id="3" name="Understanding Indias FMCG Shopp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4100" y="718457"/>
            <a:ext cx="10682514" cy="6008914"/>
          </a:xfrm>
          <a:prstGeom prst="rect">
            <a:avLst/>
          </a:prstGeom>
        </p:spPr>
      </p:pic>
    </p:spTree>
    <p:extLst>
      <p:ext uri="{BB962C8B-B14F-4D97-AF65-F5344CB8AC3E}">
        <p14:creationId xmlns:p14="http://schemas.microsoft.com/office/powerpoint/2010/main" val="34719377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xmlns="" id="{364CFD90-D0E1-4BC3-9D8B-7503E2632C39}"/>
              </a:ext>
              <a:ext uri="{C183D7F6-B498-43B3-948B-1728B52AA6E4}">
                <adec:decorative xmlns=""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xmlns=""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 xmlns:adec="http://schemas.microsoft.com/office/drawing/2017/decorative" val="1"/>
              </a:ext>
            </a:extLst>
          </p:cNvPr>
          <p:cNvCxnSpPr>
            <a:cxnSpLocks/>
          </p:cNvCxnSpPr>
          <p:nvPr/>
        </p:nvCxnSpPr>
        <p:spPr>
          <a:xfrm>
            <a:off x="8758917" y="510219"/>
            <a:ext cx="3433083" cy="12679"/>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Attributes responsible for Sales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 xmlns:adec="http://schemas.microsoft.com/office/drawing/2017/decorative" val="1"/>
              </a:ext>
            </a:extLst>
          </p:cNvPr>
          <p:cNvCxnSpPr>
            <a:cxnSpLocks/>
          </p:cNvCxnSpPr>
          <p:nvPr/>
        </p:nvCxnSpPr>
        <p:spPr>
          <a:xfrm>
            <a:off x="0" y="522898"/>
            <a:ext cx="3409406"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xmlns="" id="{E3ECCC05-FF78-40FA-84FF-172821D8B58A}"/>
              </a:ext>
              <a:ext uri="{C183D7F6-B498-43B3-948B-1728B52AA6E4}">
                <adec:decorative xmlns=""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mj-lt"/>
              </a:rPr>
              <a:t>Sales</a:t>
            </a:r>
          </a:p>
          <a:p>
            <a:pPr algn="ctr"/>
            <a:r>
              <a:rPr lang="en-US" sz="1600" b="1" dirty="0" smtClean="0">
                <a:latin typeface="+mj-lt"/>
              </a:rPr>
              <a:t>based</a:t>
            </a:r>
          </a:p>
          <a:p>
            <a:pPr algn="ctr"/>
            <a:r>
              <a:rPr lang="en-US" sz="1600" b="1" dirty="0" smtClean="0">
                <a:latin typeface="+mj-lt"/>
              </a:rPr>
              <a:t>Attributes</a:t>
            </a:r>
            <a:endParaRPr lang="en-US" sz="1600" b="1" dirty="0">
              <a:latin typeface="+mj-lt"/>
            </a:endParaRPr>
          </a:p>
        </p:txBody>
      </p:sp>
      <p:sp>
        <p:nvSpPr>
          <p:cNvPr id="16" name="Rectangle: Rounded Corners 15">
            <a:extLst>
              <a:ext uri="{FF2B5EF4-FFF2-40B4-BE49-F238E27FC236}">
                <a16:creationId xmlns:a16="http://schemas.microsoft.com/office/drawing/2014/main" xmlns="" id="{D6178536-4D8A-4FF2-BBDC-4B3E7E0FCF26}"/>
              </a:ext>
              <a:ext uri="{C183D7F6-B498-43B3-948B-1728B52AA6E4}">
                <adec:decorative xmlns=""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MARKETING</a:t>
            </a:r>
            <a:endParaRPr lang="en-US" sz="1600" b="1" dirty="0"/>
          </a:p>
        </p:txBody>
      </p:sp>
      <p:sp>
        <p:nvSpPr>
          <p:cNvPr id="15" name="Oval 14">
            <a:extLst>
              <a:ext uri="{FF2B5EF4-FFF2-40B4-BE49-F238E27FC236}">
                <a16:creationId xmlns:a16="http://schemas.microsoft.com/office/drawing/2014/main" xmlns="" id="{416F1356-9015-4B5C-9C64-3C1D963E5F59}"/>
              </a:ext>
              <a:ext uri="{C183D7F6-B498-43B3-948B-1728B52AA6E4}">
                <adec:decorative xmlns="" xmlns:adec="http://schemas.microsoft.com/office/drawing/2017/decorative" val="1"/>
              </a:ext>
            </a:extLst>
          </p:cNvPr>
          <p:cNvSpPr/>
          <p:nvPr/>
        </p:nvSpPr>
        <p:spPr>
          <a:xfrm>
            <a:off x="6836279" y="150871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1231134" y="1502648"/>
            <a:ext cx="3905098" cy="939800"/>
            <a:chOff x="1366837" y="2374899"/>
            <a:chExt cx="3905098" cy="939800"/>
          </a:xfrm>
        </p:grpSpPr>
        <p:sp>
          <p:nvSpPr>
            <p:cNvPr id="25" name="Rectangle: Rounded Corners 24">
              <a:extLst>
                <a:ext uri="{FF2B5EF4-FFF2-40B4-BE49-F238E27FC236}">
                  <a16:creationId xmlns:a16="http://schemas.microsoft.com/office/drawing/2014/main" xmlns="" id="{94A75A79-A67A-4A23-8588-7FC5EB9A5183}"/>
                </a:ext>
                <a:ext uri="{C183D7F6-B498-43B3-948B-1728B52AA6E4}">
                  <adec:decorative xmlns="" xmlns:adec="http://schemas.microsoft.com/office/drawing/2017/decorative" val="1"/>
                </a:ext>
              </a:extLst>
            </p:cNvPr>
            <p:cNvSpPr/>
            <p:nvPr/>
          </p:nvSpPr>
          <p:spPr>
            <a:xfrm>
              <a:off x="1366837" y="25004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CUSTOMER</a:t>
              </a:r>
              <a:endParaRPr lang="en-US" sz="1600" b="1" dirty="0"/>
            </a:p>
          </p:txBody>
        </p:sp>
        <p:sp>
          <p:nvSpPr>
            <p:cNvPr id="26" name="Oval 25">
              <a:extLst>
                <a:ext uri="{FF2B5EF4-FFF2-40B4-BE49-F238E27FC236}">
                  <a16:creationId xmlns:a16="http://schemas.microsoft.com/office/drawing/2014/main" xmlns="" id="{BBC62739-FA35-49F8-8929-743B31F55A69}"/>
                </a:ext>
                <a:ext uri="{C183D7F6-B498-43B3-948B-1728B52AA6E4}">
                  <adec:decorative xmlns="" xmlns:adec="http://schemas.microsoft.com/office/drawing/2017/decorative" val="1"/>
                </a:ext>
              </a:extLst>
            </p:cNvPr>
            <p:cNvSpPr/>
            <p:nvPr/>
          </p:nvSpPr>
          <p:spPr>
            <a:xfrm>
              <a:off x="4332135" y="2374899"/>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descr="Icon of human being and gear. ">
              <a:extLst>
                <a:ext uri="{FF2B5EF4-FFF2-40B4-BE49-F238E27FC236}">
                  <a16:creationId xmlns:a16="http://schemas.microsoft.com/office/drawing/2014/main" xmlns="" id="{ECC5F635-1712-4572-A9EC-F94E2199DDBD}"/>
                </a:ext>
              </a:extLst>
            </p:cNvPr>
            <p:cNvGrpSpPr/>
            <p:nvPr/>
          </p:nvGrpSpPr>
          <p:grpSpPr>
            <a:xfrm>
              <a:off x="4632998" y="2687501"/>
              <a:ext cx="338073" cy="339997"/>
              <a:chOff x="6450013" y="5349875"/>
              <a:chExt cx="279399" cy="280988"/>
            </a:xfrm>
            <a:solidFill>
              <a:schemeClr val="bg1"/>
            </a:solidFill>
          </p:grpSpPr>
          <p:sp>
            <p:nvSpPr>
              <p:cNvPr id="37" name="Freeform 3673">
                <a:extLst>
                  <a:ext uri="{FF2B5EF4-FFF2-40B4-BE49-F238E27FC236}">
                    <a16:creationId xmlns:a16="http://schemas.microsoft.com/office/drawing/2014/main" xmlns=""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xmlns=""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 name="Group 4"/>
          <p:cNvGrpSpPr/>
          <p:nvPr/>
        </p:nvGrpSpPr>
        <p:grpSpPr>
          <a:xfrm>
            <a:off x="6943725" y="4458616"/>
            <a:ext cx="3889724" cy="939800"/>
            <a:chOff x="7450358" y="3704591"/>
            <a:chExt cx="3889724" cy="939800"/>
          </a:xfrm>
        </p:grpSpPr>
        <p:sp>
          <p:nvSpPr>
            <p:cNvPr id="29" name="Rectangle: Rounded Corners 28">
              <a:extLst>
                <a:ext uri="{FF2B5EF4-FFF2-40B4-BE49-F238E27FC236}">
                  <a16:creationId xmlns:a16="http://schemas.microsoft.com/office/drawing/2014/main" xmlns="" id="{D4D7D4B6-62C2-45AB-89A5-3A41DA021FD2}"/>
                </a:ext>
                <a:ext uri="{C183D7F6-B498-43B3-948B-1728B52AA6E4}">
                  <adec:decorative xmlns="" xmlns:adec="http://schemas.microsoft.com/office/drawing/2017/decorative" val="1"/>
                </a:ext>
              </a:extLst>
            </p:cNvPr>
            <p:cNvSpPr/>
            <p:nvPr/>
          </p:nvSpPr>
          <p:spPr>
            <a:xfrm>
              <a:off x="7679307" y="3811953"/>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MARKET COMPETITION</a:t>
              </a:r>
              <a:endParaRPr lang="en-US" sz="1600" b="1" dirty="0"/>
            </a:p>
          </p:txBody>
        </p:sp>
        <p:sp>
          <p:nvSpPr>
            <p:cNvPr id="30" name="Oval 29">
              <a:extLst>
                <a:ext uri="{FF2B5EF4-FFF2-40B4-BE49-F238E27FC236}">
                  <a16:creationId xmlns:a16="http://schemas.microsoft.com/office/drawing/2014/main" xmlns="" id="{83902602-D4BC-4D44-AC14-BB55A86C5D06}"/>
                </a:ext>
                <a:ext uri="{C183D7F6-B498-43B3-948B-1728B52AA6E4}">
                  <adec:decorative xmlns="" xmlns:adec="http://schemas.microsoft.com/office/drawing/2017/decorative" val="1"/>
                </a:ext>
              </a:extLst>
            </p:cNvPr>
            <p:cNvSpPr/>
            <p:nvPr/>
          </p:nvSpPr>
          <p:spPr>
            <a:xfrm>
              <a:off x="7450358" y="3704591"/>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346" descr="Icon of box and whisker chart. ">
              <a:extLst>
                <a:ext uri="{FF2B5EF4-FFF2-40B4-BE49-F238E27FC236}">
                  <a16:creationId xmlns:a16="http://schemas.microsoft.com/office/drawing/2014/main" xmlns="" id="{D131817A-5B27-4718-8BAC-45C9CEDA45D9}"/>
                </a:ext>
              </a:extLst>
            </p:cNvPr>
            <p:cNvSpPr>
              <a:spLocks noEditPoints="1"/>
            </p:cNvSpPr>
            <p:nvPr/>
          </p:nvSpPr>
          <p:spPr bwMode="auto">
            <a:xfrm>
              <a:off x="7711429" y="3973622"/>
              <a:ext cx="417658" cy="4176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6459" y="1797259"/>
            <a:ext cx="341230" cy="350579"/>
          </a:xfrm>
          <a:prstGeom prst="rect">
            <a:avLst/>
          </a:prstGeom>
        </p:spPr>
      </p:pic>
      <p:grpSp>
        <p:nvGrpSpPr>
          <p:cNvPr id="6" name="Group 5"/>
          <p:cNvGrpSpPr/>
          <p:nvPr/>
        </p:nvGrpSpPr>
        <p:grpSpPr>
          <a:xfrm>
            <a:off x="1236152" y="4491008"/>
            <a:ext cx="3914702" cy="939800"/>
            <a:chOff x="1231134" y="4375641"/>
            <a:chExt cx="3914702" cy="939800"/>
          </a:xfrm>
        </p:grpSpPr>
        <p:sp>
          <p:nvSpPr>
            <p:cNvPr id="27" name="Rectangle: Rounded Corners 26">
              <a:extLst>
                <a:ext uri="{FF2B5EF4-FFF2-40B4-BE49-F238E27FC236}">
                  <a16:creationId xmlns:a16="http://schemas.microsoft.com/office/drawing/2014/main" xmlns="" id="{71BB375D-5EE6-4428-9817-2C7DB6B94332}"/>
                </a:ext>
                <a:ext uri="{C183D7F6-B498-43B3-948B-1728B52AA6E4}">
                  <adec:decorative xmlns="" xmlns:adec="http://schemas.microsoft.com/office/drawing/2017/decorative" val="1"/>
                </a:ext>
              </a:extLst>
            </p:cNvPr>
            <p:cNvSpPr/>
            <p:nvPr/>
          </p:nvSpPr>
          <p:spPr>
            <a:xfrm>
              <a:off x="1231134" y="4458616"/>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OPERATIONS</a:t>
              </a:r>
              <a:endParaRPr lang="en-US" sz="1600" b="1" dirty="0"/>
            </a:p>
          </p:txBody>
        </p:sp>
        <p:sp>
          <p:nvSpPr>
            <p:cNvPr id="28" name="Oval 27">
              <a:extLst>
                <a:ext uri="{FF2B5EF4-FFF2-40B4-BE49-F238E27FC236}">
                  <a16:creationId xmlns:a16="http://schemas.microsoft.com/office/drawing/2014/main" xmlns="" id="{B3A511B7-C7F3-4107-9962-1E10D2E087DD}"/>
                </a:ext>
                <a:ext uri="{C183D7F6-B498-43B3-948B-1728B52AA6E4}">
                  <adec:decorative xmlns="" xmlns:adec="http://schemas.microsoft.com/office/drawing/2017/decorative" val="1"/>
                </a:ext>
              </a:extLst>
            </p:cNvPr>
            <p:cNvSpPr/>
            <p:nvPr/>
          </p:nvSpPr>
          <p:spPr>
            <a:xfrm>
              <a:off x="4206036" y="4375641"/>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descr="Icon of gears. ">
              <a:extLst>
                <a:ext uri="{FF2B5EF4-FFF2-40B4-BE49-F238E27FC236}">
                  <a16:creationId xmlns:a16="http://schemas.microsoft.com/office/drawing/2014/main" xmlns="" id="{5BC0E3F0-447D-4721-AB1F-C8243BA36671}"/>
                </a:ext>
              </a:extLst>
            </p:cNvPr>
            <p:cNvGrpSpPr/>
            <p:nvPr/>
          </p:nvGrpSpPr>
          <p:grpSpPr>
            <a:xfrm>
              <a:off x="4454888" y="4645223"/>
              <a:ext cx="343837" cy="343837"/>
              <a:chOff x="7613650" y="1387475"/>
              <a:chExt cx="284163" cy="284163"/>
            </a:xfrm>
            <a:solidFill>
              <a:schemeClr val="bg1"/>
            </a:solidFill>
          </p:grpSpPr>
          <p:sp>
            <p:nvSpPr>
              <p:cNvPr id="39" name="Freeform 4359">
                <a:extLst>
                  <a:ext uri="{FF2B5EF4-FFF2-40B4-BE49-F238E27FC236}">
                    <a16:creationId xmlns:a16="http://schemas.microsoft.com/office/drawing/2014/main" xmlns=""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360">
                <a:extLst>
                  <a:ext uri="{FF2B5EF4-FFF2-40B4-BE49-F238E27FC236}">
                    <a16:creationId xmlns:a16="http://schemas.microsoft.com/office/drawing/2014/main" xmlns=""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299715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xmlns=""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Issues and Sub-Issues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47" name="Diagram 46"/>
          <p:cNvGraphicFramePr/>
          <p:nvPr>
            <p:extLst>
              <p:ext uri="{D42A27DB-BD31-4B8C-83A1-F6EECF244321}">
                <p14:modId xmlns:p14="http://schemas.microsoft.com/office/powerpoint/2010/main" val="3440301742"/>
              </p:ext>
            </p:extLst>
          </p:nvPr>
        </p:nvGraphicFramePr>
        <p:xfrm>
          <a:off x="953589" y="829171"/>
          <a:ext cx="10646227" cy="5743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8" name="Group 47" descr="Icon of human being and gear. ">
            <a:extLst>
              <a:ext uri="{FF2B5EF4-FFF2-40B4-BE49-F238E27FC236}">
                <a16:creationId xmlns:a16="http://schemas.microsoft.com/office/drawing/2014/main" xmlns="" id="{ECC5F635-1712-4572-A9EC-F94E2199DDBD}"/>
              </a:ext>
            </a:extLst>
          </p:cNvPr>
          <p:cNvGrpSpPr/>
          <p:nvPr/>
        </p:nvGrpSpPr>
        <p:grpSpPr>
          <a:xfrm>
            <a:off x="4254004" y="2973008"/>
            <a:ext cx="338073" cy="339997"/>
            <a:chOff x="6450013" y="5349875"/>
            <a:chExt cx="279399" cy="280988"/>
          </a:xfrm>
          <a:solidFill>
            <a:schemeClr val="bg1"/>
          </a:solidFill>
        </p:grpSpPr>
        <p:sp>
          <p:nvSpPr>
            <p:cNvPr id="49" name="Freeform 3673">
              <a:extLst>
                <a:ext uri="{FF2B5EF4-FFF2-40B4-BE49-F238E27FC236}">
                  <a16:creationId xmlns:a16="http://schemas.microsoft.com/office/drawing/2014/main" xmlns=""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3674">
              <a:extLst>
                <a:ext uri="{FF2B5EF4-FFF2-40B4-BE49-F238E27FC236}">
                  <a16:creationId xmlns:a16="http://schemas.microsoft.com/office/drawing/2014/main" xmlns=""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59703" y="2933728"/>
            <a:ext cx="341230" cy="350579"/>
          </a:xfrm>
          <a:prstGeom prst="rect">
            <a:avLst/>
          </a:prstGeom>
        </p:spPr>
      </p:pic>
      <p:sp>
        <p:nvSpPr>
          <p:cNvPr id="80" name="Freeform 4346" descr="Icon of box and whisker chart. ">
            <a:extLst>
              <a:ext uri="{FF2B5EF4-FFF2-40B4-BE49-F238E27FC236}">
                <a16:creationId xmlns:a16="http://schemas.microsoft.com/office/drawing/2014/main" xmlns="" id="{D131817A-5B27-4718-8BAC-45C9CEDA45D9}"/>
              </a:ext>
            </a:extLst>
          </p:cNvPr>
          <p:cNvSpPr>
            <a:spLocks noEditPoints="1"/>
          </p:cNvSpPr>
          <p:nvPr/>
        </p:nvSpPr>
        <p:spPr bwMode="auto">
          <a:xfrm>
            <a:off x="4246319" y="6022917"/>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pic>
        <p:nvPicPr>
          <p:cNvPr id="84" name="Picture 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21172" y="6041359"/>
            <a:ext cx="481134" cy="308787"/>
          </a:xfrm>
          <a:prstGeom prst="rect">
            <a:avLst/>
          </a:prstGeom>
        </p:spPr>
      </p:pic>
      <p:sp>
        <p:nvSpPr>
          <p:cNvPr id="17" name="Freeform 1676" descr="Icon of check box. ">
            <a:extLst>
              <a:ext uri="{FF2B5EF4-FFF2-40B4-BE49-F238E27FC236}">
                <a16:creationId xmlns:a16="http://schemas.microsoft.com/office/drawing/2014/main" xmlns="" id="{6FB02354-C73F-4DCF-8004-E9CCA66963EA}"/>
              </a:ext>
            </a:extLst>
          </p:cNvPr>
          <p:cNvSpPr>
            <a:spLocks noEditPoints="1"/>
          </p:cNvSpPr>
          <p:nvPr/>
        </p:nvSpPr>
        <p:spPr bwMode="auto">
          <a:xfrm>
            <a:off x="6959703" y="6004388"/>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18" name="Group 17" descr="Icon of gears. ">
            <a:extLst>
              <a:ext uri="{FF2B5EF4-FFF2-40B4-BE49-F238E27FC236}">
                <a16:creationId xmlns:a16="http://schemas.microsoft.com/office/drawing/2014/main" xmlns="" id="{5BC0E3F0-447D-4721-AB1F-C8243BA36671}"/>
              </a:ext>
            </a:extLst>
          </p:cNvPr>
          <p:cNvGrpSpPr/>
          <p:nvPr/>
        </p:nvGrpSpPr>
        <p:grpSpPr>
          <a:xfrm>
            <a:off x="9689820" y="2917304"/>
            <a:ext cx="343837" cy="343837"/>
            <a:chOff x="7613650" y="1387475"/>
            <a:chExt cx="284163" cy="284163"/>
          </a:xfrm>
          <a:solidFill>
            <a:schemeClr val="bg1"/>
          </a:solidFill>
        </p:grpSpPr>
        <p:sp>
          <p:nvSpPr>
            <p:cNvPr id="19" name="Freeform 4359">
              <a:extLst>
                <a:ext uri="{FF2B5EF4-FFF2-40B4-BE49-F238E27FC236}">
                  <a16:creationId xmlns:a16="http://schemas.microsoft.com/office/drawing/2014/main" xmlns=""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360">
              <a:extLst>
                <a:ext uri="{FF2B5EF4-FFF2-40B4-BE49-F238E27FC236}">
                  <a16:creationId xmlns:a16="http://schemas.microsoft.com/office/drawing/2014/main" xmlns=""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531282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62A21665-C64F-4BDA-B2DE-442D70605718}"/>
              </a:ext>
              <a:ext uri="{C183D7F6-B498-43B3-948B-1728B52AA6E4}">
                <adec:decorative xmlns=""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xmlns=""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xmlns=""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xmlns=""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smtClean="0">
                <a:solidFill>
                  <a:schemeClr val="bg1"/>
                </a:solidFill>
              </a:rPr>
              <a:t>Customer</a:t>
            </a:r>
            <a:endParaRPr lang="en-US" sz="7200" dirty="0">
              <a:solidFill>
                <a:schemeClr val="accent4"/>
              </a:solidFill>
            </a:endParaRPr>
          </a:p>
        </p:txBody>
      </p:sp>
    </p:spTree>
    <p:extLst>
      <p:ext uri="{BB962C8B-B14F-4D97-AF65-F5344CB8AC3E}">
        <p14:creationId xmlns:p14="http://schemas.microsoft.com/office/powerpoint/2010/main" val="2164922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xmlns=""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 xmlns:adec="http://schemas.microsoft.com/office/drawing/2017/decorative" val="1"/>
              </a:ext>
            </a:extLst>
          </p:cNvPr>
          <p:cNvCxnSpPr>
            <a:cxnSpLocks/>
          </p:cNvCxnSpPr>
          <p:nvPr/>
        </p:nvCxnSpPr>
        <p:spPr>
          <a:xfrm>
            <a:off x="8105775" y="41839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4703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Customer </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 xmlns:adec="http://schemas.microsoft.com/office/drawing/2017/decorative" val="1"/>
              </a:ext>
            </a:extLst>
          </p:cNvPr>
          <p:cNvCxnSpPr>
            <a:cxnSpLocks/>
          </p:cNvCxnSpPr>
          <p:nvPr/>
        </p:nvCxnSpPr>
        <p:spPr>
          <a:xfrm>
            <a:off x="0" y="405331"/>
            <a:ext cx="4086225" cy="0"/>
          </a:xfrm>
          <a:prstGeom prst="line">
            <a:avLst/>
          </a:prstGeom>
          <a:ln>
            <a:tailEnd type="oval"/>
          </a:ln>
        </p:spPr>
        <p:style>
          <a:lnRef idx="1">
            <a:schemeClr val="dk1"/>
          </a:lnRef>
          <a:fillRef idx="0">
            <a:schemeClr val="dk1"/>
          </a:fillRef>
          <a:effectRef idx="0">
            <a:schemeClr val="dk1"/>
          </a:effectRef>
          <a:fontRef idx="minor">
            <a:schemeClr val="tx1"/>
          </a:fontRef>
        </p:style>
      </p:cxnSp>
      <p:grpSp>
        <p:nvGrpSpPr>
          <p:cNvPr id="31" name="Group 30"/>
          <p:cNvGrpSpPr/>
          <p:nvPr/>
        </p:nvGrpSpPr>
        <p:grpSpPr>
          <a:xfrm>
            <a:off x="1109849" y="600067"/>
            <a:ext cx="9816736" cy="884791"/>
            <a:chOff x="228600" y="588802"/>
            <a:chExt cx="9816736" cy="884791"/>
          </a:xfrm>
        </p:grpSpPr>
        <p:sp>
          <p:nvSpPr>
            <p:cNvPr id="5" name="Rounded Rectangle 4"/>
            <p:cNvSpPr/>
            <p:nvPr/>
          </p:nvSpPr>
          <p:spPr>
            <a:xfrm>
              <a:off x="228600" y="1089673"/>
              <a:ext cx="1334550"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solidFill>
                    <a:schemeClr val="tx1"/>
                  </a:solidFill>
                </a:rPr>
                <a:t>Customer</a:t>
              </a:r>
              <a:endParaRPr lang="en-IN" b="1" dirty="0">
                <a:solidFill>
                  <a:schemeClr val="tx1"/>
                </a:solidFill>
              </a:endParaRPr>
            </a:p>
          </p:txBody>
        </p:sp>
        <p:sp>
          <p:nvSpPr>
            <p:cNvPr id="35" name="Rounded Rectangle 34"/>
            <p:cNvSpPr/>
            <p:nvPr/>
          </p:nvSpPr>
          <p:spPr>
            <a:xfrm>
              <a:off x="2207177" y="588909"/>
              <a:ext cx="2827777"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Customer Segmentation</a:t>
              </a:r>
              <a:endParaRPr lang="en-IN" b="1" dirty="0"/>
            </a:p>
          </p:txBody>
        </p:sp>
        <p:sp>
          <p:nvSpPr>
            <p:cNvPr id="36" name="Rounded Rectangle 35"/>
            <p:cNvSpPr/>
            <p:nvPr/>
          </p:nvSpPr>
          <p:spPr>
            <a:xfrm>
              <a:off x="2204458" y="1083458"/>
              <a:ext cx="2830495" cy="3663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Customer Behaviour</a:t>
              </a:r>
              <a:endParaRPr lang="en-IN" dirty="0"/>
            </a:p>
          </p:txBody>
        </p:sp>
        <p:sp>
          <p:nvSpPr>
            <p:cNvPr id="38" name="Rounded Rectangle 37"/>
            <p:cNvSpPr/>
            <p:nvPr/>
          </p:nvSpPr>
          <p:spPr>
            <a:xfrm>
              <a:off x="8419900" y="588802"/>
              <a:ext cx="1625435"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High Income</a:t>
              </a:r>
              <a:endParaRPr lang="en-IN" b="1" dirty="0"/>
            </a:p>
          </p:txBody>
        </p:sp>
        <p:sp>
          <p:nvSpPr>
            <p:cNvPr id="39" name="Rounded Rectangle 38"/>
            <p:cNvSpPr/>
            <p:nvPr/>
          </p:nvSpPr>
          <p:spPr>
            <a:xfrm>
              <a:off x="5675655" y="588802"/>
              <a:ext cx="2103545"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Income</a:t>
              </a:r>
              <a:endParaRPr lang="en-IN" b="1" dirty="0"/>
            </a:p>
          </p:txBody>
        </p:sp>
        <p:sp>
          <p:nvSpPr>
            <p:cNvPr id="40" name="Rounded Rectangle 39"/>
            <p:cNvSpPr/>
            <p:nvPr/>
          </p:nvSpPr>
          <p:spPr>
            <a:xfrm>
              <a:off x="8452245" y="1082699"/>
              <a:ext cx="1593091"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Low Income</a:t>
              </a:r>
              <a:endParaRPr lang="en-IN" b="1" dirty="0"/>
            </a:p>
          </p:txBody>
        </p: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5" idx="3"/>
              <a:endCxn id="39" idx="1"/>
            </p:cNvCxnSpPr>
            <p:nvPr/>
          </p:nvCxnSpPr>
          <p:spPr>
            <a:xfrm flipV="1">
              <a:off x="5034954" y="771959"/>
              <a:ext cx="640701" cy="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38" idx="1"/>
            </p:cNvCxnSpPr>
            <p:nvPr/>
          </p:nvCxnSpPr>
          <p:spPr>
            <a:xfrm flipV="1">
              <a:off x="7779200" y="771959"/>
              <a:ext cx="640700" cy="14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40" idx="1"/>
            </p:cNvCxnSpPr>
            <p:nvPr/>
          </p:nvCxnSpPr>
          <p:spPr>
            <a:xfrm rot="16200000" flipH="1">
              <a:off x="8028949" y="842559"/>
              <a:ext cx="493897" cy="3526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6200000" flipH="1">
              <a:off x="5252359" y="849855"/>
              <a:ext cx="493897" cy="3526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5678168" y="1107279"/>
              <a:ext cx="2117469" cy="36631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Marital Status</a:t>
              </a:r>
              <a:endParaRPr lang="en-IN" dirty="0"/>
            </a:p>
          </p:txBody>
        </p:sp>
        <p:cxnSp>
          <p:nvCxnSpPr>
            <p:cNvPr id="60" name="Straight Arrow Connector 59"/>
            <p:cNvCxnSpPr>
              <a:stCxn id="5" idx="3"/>
              <a:endCxn id="36" idx="1"/>
            </p:cNvCxnSpPr>
            <p:nvPr/>
          </p:nvCxnSpPr>
          <p:spPr>
            <a:xfrm flipV="1">
              <a:off x="1563150" y="1266615"/>
              <a:ext cx="641308" cy="6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34437" y="4456937"/>
            <a:ext cx="8531648" cy="1681338"/>
            <a:chOff x="687252" y="3465724"/>
            <a:chExt cx="9673566" cy="1906377"/>
          </a:xfrm>
        </p:grpSpPr>
        <p:sp>
          <p:nvSpPr>
            <p:cNvPr id="81" name="Rectangle 80">
              <a:extLst>
                <a:ext uri="{FF2B5EF4-FFF2-40B4-BE49-F238E27FC236}">
                  <a16:creationId xmlns:a16="http://schemas.microsoft.com/office/drawing/2014/main" xmlns="" id="{D4EC02E4-F054-4111-9038-AE0BDA4C8060}"/>
                </a:ext>
              </a:extLst>
            </p:cNvPr>
            <p:cNvSpPr/>
            <p:nvPr/>
          </p:nvSpPr>
          <p:spPr>
            <a:xfrm>
              <a:off x="3126459" y="4240625"/>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Non Durables</a:t>
              </a:r>
              <a:endParaRPr lang="en-US" sz="1600" dirty="0">
                <a:solidFill>
                  <a:schemeClr val="bg1"/>
                </a:solidFill>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xmlns=""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xmlns="" id="{9F6EE26A-3174-49AD-900E-08C045755F3C}"/>
                </a:ext>
              </a:extLst>
            </p:cNvPr>
            <p:cNvSpPr/>
            <p:nvPr/>
          </p:nvSpPr>
          <p:spPr>
            <a:xfrm>
              <a:off x="6464421" y="3557470"/>
              <a:ext cx="1574394" cy="209383"/>
            </a:xfrm>
            <a:prstGeom prst="rect">
              <a:avLst/>
            </a:prstGeom>
          </p:spPr>
          <p:txBody>
            <a:bodyPr wrap="square" lIns="0" tIns="0" rIns="0" bIns="0" anchor="ctr">
              <a:spAutoFit/>
            </a:bodyPr>
            <a:lstStyle/>
            <a:p>
              <a:pPr algn="ctr"/>
              <a:r>
                <a:rPr lang="en-US" sz="1200" dirty="0" smtClean="0">
                  <a:solidFill>
                    <a:schemeClr val="bg1"/>
                  </a:solidFill>
                  <a:latin typeface="Arial" panose="020B0604020202020204" pitchFamily="34" charset="0"/>
                  <a:cs typeface="Arial" panose="020B0604020202020204" pitchFamily="34" charset="0"/>
                </a:rPr>
                <a:t>Recommendations</a:t>
              </a:r>
              <a:endParaRPr lang="en-US" sz="1200" dirty="0">
                <a:solidFill>
                  <a:schemeClr val="bg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xmlns=""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Example</a:t>
              </a:r>
              <a:endParaRPr lang="en-US" sz="1600" dirty="0">
                <a:solidFill>
                  <a:schemeClr val="bg1"/>
                </a:solidFill>
                <a:latin typeface="Arial" panose="020B0604020202020204" pitchFamily="34" charset="0"/>
                <a:cs typeface="Arial" panose="020B0604020202020204" pitchFamily="34" charset="0"/>
              </a:endParaRPr>
            </a:p>
          </p:txBody>
        </p:sp>
      </p:grpSp>
      <p:sp>
        <p:nvSpPr>
          <p:cNvPr id="98" name="AutoShape 4" descr="Image result for damaged vegetab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0" name="AutoShape 2" descr="data:image/png;base64,iVBORw0KGgoAAAANSUhEUgAAAtwAAAHDCAYAAAAXwc26AAAABHNCSVQICAgIfAhkiAAAAAlwSFlzAAALEgAACxIB0t1+/AAAADl0RVh0U29mdHdhcmUAbWF0cGxvdGxpYiB2ZXJzaW9uIDMuMC4yLCBodHRwOi8vbWF0cGxvdGxpYi5vcmcvOIA7rQAAIABJREFUeJzs3Xl8VNX9//HXh5AEIsgaVmVxwV2oAuJSjFIUcUFcqIoI1BZEUFzqVytWoQpCq9WqVcuvIopxq1LABbUqqUtjUVqx1l1ZLKKAgICRAMn5/XFnQiaZSe4ks9xJ3s/HYx7DnHvm3s+9Nwln7nzu55hzDhERERERSY4m6Q5ARERERKQh04BbRERERCSJNOAWEREREUkiDbhFRERERJJIA24RERERkSTSgFtEREREJIk04BaRpDOzHmbmzGxuumNJJjNbaWYr0x1HfZlZtplNM7NPzaw0dO7OTHdcIiKZSgNuEakTMzvQzO42s/fN7Dsz22FmX5nZc2Z2sZk1S3N8U0MDxYJ0xpGhrgZuBL4CbgOmAR+lNSKfzGxu6Lz3SHcsIiJhTdMdgIhkHjO7EbgJ70P7W8BDwDagI1AA/BmYAPRNU4jpMijdASTIaXjnc7Bzbke6gxERyXQacItIXMzserwrnl8C5zrn/hmlz2l4V0kbFefc5+mOIUG6AN9qsC0ikhhKKRER30Jf008FdgJDow22AZxzzwJDfKyvyMxcjGVjQqkBY6q0H25mj4XypUvNbL2Z/cvM7jSz7FCflXhX4AGWhNbjqm7LzPLM7Fdm9q6ZfW9m28ys2MzOjxJPQWgdU82sfyh1ZmPl9IVoOdyV98PMTgjt81Yz2xJax0Ex9r+XmT1tZptCsf3DzE6NdVxqYmatzOxWM/vYzLaH1vmimf2kSr+5oWPUE+he6bitjLri6ttpa2bTQ2lGJaFUo+VmNtPM9qjUL2aue6xUIDP7sZk9Y2b/C533r83sLTO7qVIfB4wOvVwRK34z29/MHjazNZVSoR42s/1risfMzjezZaF9+8rMfm9muaF+J4bO7ZbQ8Z1nZu1i7ONeZnaPmX0R2pdvzWyRmfWrZfsXmNk/Qz+nKyv1OcPMXjGztaH1fWVmfzezS6NtX0RST1e4RSQeY4Fs4HHn3Ps1dXTOlSZ642Z2OPBPwAGLgBXAnsB+wKXADXgfBu4EzgSOx0t3WRllXa2BV4EfAf8C5uBdhDgZeNTMDnHO3RAljKOBXwFvhN7THvBzJfg0YBiwGLgfOBgYCvQzs4OdcxsqxXYg8CbQFngOeA/YB/gr8LyPbVXdzzdD23sb79i0B0YAL5nZBOfcn0LdF+AdqytCr+8MPW/2sZ2ewBKgO7AMuA/vePYCrgzt8/fxxF5p3UPwjsMWvPO+Bu/YHIR33qeFuk7DO++9gT9UintzpXX1A14GWobW9QFwIDASGGZmg5xz70QJ4zLgFLxjVAScFNqvtma2EHg8FONs4BjgQrzjfEqVfTkCeCkU/4vA/FC/M4E3zGy4cy7aOb4aGAw8g3ecW4XWNw74E/B1aNkGoANwON7v671R1iUiqeac00MPPfTw9QBewRvs/jzO9/UIvW9ulfYi789Q1PeMCb1nTKW220Ntw6L0bwM0qfR6aqhvQYz1zw0t/78q7c2AF4ByoE+l9oJQfweMj7HOlcDKGPuxCxhUZdmtMWIIH+cJVdpPqRTDmGgxRInpT6H+fwKsUvv+wHdAKdCjtv3wsZ03Q9v5VZRl7YFmftYf7bwBT4faekdbd4zz2iNKXwM+DC0fWWXZT0PtH8X4OfoOOKhSey7wX6AM+BY4vtKyJsDfQu+r/DPUFPgM2F65f2hZF7wPEmuB3Cjb/x74UZR9WhY6hx1qOzZ66KFH+h5KKRGReHQOPf8vrVHAD1UbnHObnHPlft4c+qr/QuAd59xvq6xnO3At3uDsgihvf9ftviIcj8edc69UaZsdeu5fKba9gRPxBmYR23HOLca7OuuLeSk2F+LdAPkr51xFSo1z7lPgLiAHuMj/bkTdzpF4V3XfBWZVXe6c2xA6rvUV7bxviNYxhmPwrmYXO+cKq6znCbxvLQ4Ajovy3ruccx9W6l8KPIE3uH7OOff3SsvKgUdCL3tXWsepwL7A3ZX7h97zFfBboBPRb76d7Zz7d4z92oX3zU6EOI+NiCSRUkpEJB4Weo6ad50CTwCTgQVm9hTe4PNNF//Niv2ALMCZ2dQoy7NDz9Hyq5fGua2waGkKX4ae21Rq6xN6Lo7xAeIN4CdR2qM5EMjDO0Yboyx/FS8N50c+1xfLgNDzi34/9MSpEDgL+KeZPYGXUvGmcy7eD35HhJ5fjbH8VbzB9o+A16osi3b+vgo9L4uybE3oea9KbUeHnrvH+LkL55AfRPXUoVg/d4V43/z8N3Rs/o53bNbH6C8iaaABt4jE4yu8QdxetXVMBufcUjP7MTAFOAcYBWBmHwPTnHOP+VxV+Ga2fqFHLC2itH3tcxtVVcuDds7tMjPwBv9hrULP38RYT6z2aMLrWhtjebi9dRzrjCb8/jU19qoj59x821355mfAeAAzW4Z35f5vPldVn+PxXZS2XT6WZVdqC//cnRsrwBDfP3fOud+b2Qa8XPbL8fLvnZn9HbjGRc9HF5EUU0qJiMTjjdBzoupNlwOYWbQP/1EHgc65YufcaXhXhY8Fbsar//1o1aobNQgPkO5wzlkNjxOiheBzG3W1JfTcMcbyWO3RhPezU4zlnav0q6vwh4muPvuXE/uCT6zz/pxz7kS88z4IuAM4BHjWzA72ud1UHY/atj+slp+7aVHeG/Pnzjn3sHNuAN6A/lTgAWAg8KKZdUj4XohI3DTgFpF4PIiXK3p2bYOccLm0WmwKPe8dZVmNk+Y450qdc/9wzt2Id2UPvCogYWWh5yyqW4o36PuxjxhTLZyne7SZRfsbHS2/OJaPgRKgj5m1ibI8/IHiX3GsM5q3Qs8nx4i5qk1Ax1COeVW1nffvnXOvOueuAmbg5aBXrgRS03kPH9uCGKsPt9f3eMQSPk5J+blzzm12zj3vnPsF3s2jbZO1LRGJjwbcIuKbc24lXtWEHOA5M4s6OAqVcVvsY5XhvNRfVHn/ICBaLewfm1mrqu3svupbUqnt29Bzt6qdnXPr8HJf+5rZr6NdYTezfUOl7lLKOfclXvWW/QilTlSKaQj+87dx3sQ1hXgpCr+psq598T6o7ATm1TPmZcA/8PLPr6263MzamVmzSk1L8a5wj63SbwzetxZV3z/IzJpH2XRc5x2vksrHwHFmdk6VbZyDd1X4E3Z/k5NoC4HPgYlmNjRaBzM72szy/K7QzIbE+IYofGW7JMoyEUkx5XCLSFycczNC/8HfBLxtZv/Au6EsPLX7QLybv/zkjj4IXAP8ysx649VE7oV3xfKvwNlV+l8NnGRmRcAXoW0eEuq/id1VP8C7sa4cuNXMDg0txzl3S2j5pFCcvwFGmdkbePnRXfBuWuuHN+hf4WM/Em0i3uDw3tDALFyH+2y8QdswQuk4PlyHd5VzUqgG9RJ21+FuCUxyziViHy/E+6Aww8zODv3b8I7xSXi5/ytDfe/GG2zfF/pw9SVeNY9jgGfxapZXdjvQI3TeV+LVPT8Sr5rLKrwa2GGv4P1M/b/QjbXbgM3OuXucc87MRuOV7HsiVD/7I7zKJGcCW4GLknTjJ865nWZ2Fl797edCvzvv4g2K98b7mdsHL7XF70D5cWB76Od3Jd4x/3FoXcuIo6qNiCSPBtwiEjfn3G/M7C94N2qdgDd4aoZ3dTFcGu6R2GuoWM86Mzse+B3eQP14vIH6YLzZDqsOuO/FGzgfhXcltCleicJ7gdudc6sqrfvD0ODql6E4w1dYbwkt3xLa9ji88n9nh/p8A3yKN6mJ35vxEso594GZHY2XMnFi6PEeMBzvw8Awdud617aujaF1/Qqv0sdVeOX1lgK/c869lKCYV4Qmdfk/vMHrJLx60yvxBszrquzfT0L7dzreDYav41XxOIvqA+4ZePveF+8KfzmwOtR+p3MunJqEc+5FM7sa71uTK/G+jVkF3BNa/s/QB48bQus6HW+ymMeAm51zHyfieMTinHsv9OHyKrz9HBvan7V4KS83heLx6zq8yZqOwJtIaTve/l4L3Oecq1YuUERSzyqVZRURkYAzs0K8DwgHJntwKCIiiaEcbhGRgDGzJmZWrZJGKP3ip8AHGmyLiGQOpZSIiARPDvClmS3ByzHehZerPhgvf3liGmMTEZE4KaVERCRgzCwLuBMvd3svvNkiN+DNfjizhim+RUQkgDTgFhERERFJogaXUtK+fXvXo0ePdIeRdN9//z177LFHusMQdC6CROciOHQugkPnIjh0LoIjUedi2bJlG5xz+bX1a3AD7h49evDOO37K/2a2oqIiCgoK0h2GoHMRJDoXwaFzERw6F8GhcxEciToXZraq9l6qUiIiIiIiklQacIuIiIiIJJEG3CIiIiIiSaQBt4iIiIhIEmnALSIiIiKSRBpwi4iIiIgkkQbcIiIiIiJJpAG3iIiIiEgSacAtIiIiIpJEGnCLiIiIiCSRBtwiIiIiIkmkAbeIiIiISBKldMBtZnPMbJ2ZvV+pra2Z/c3MPg09twm1m5ndZWafmdl7ZnZEKmMVEREREUmEVF/hngsMqdJ2HfCKc25/4JXQa4BTgP1Dj3HAfSmKUUREREQkYVI64HbOvQZsrNI8DHgo9O+HgDMrtT/sPG8Brc2sc2oiFRERERFJjCDkcHd0zq0FCD13CLV3Bb6s1O9/oTYRERERkYxhzrnUbtCsB/Csc+7Q0OvNzrnWlZZvcs61MbPngFudc2+E2l8B/s85tyzKOsfhpZ3QsWPHIx9//PHk70gq7NgIJWugfAc0yYG8rpDTFoBt27bRokWLNAcooHMRJPGfi83AzmSF06ht29aUFi12pTsMQeciSHQuUiUbaF1jj0T9333CCScsc871ra1f03pvqf6+MbPOzrm1oZSRdaH2/wF7V+q3F/BVtBU452YDswH69u3rCgoKkhhuiqwohKXjoKxkd1tpHvSfDT1HUlRURIPYzwZA5yI44j8X9+H9aZFEKyoqp6CgWbrDEHQugkTnIlX+x+4M5ehS/X93EFJKFgGjQ/8eDSys1H5RqFrJAOC7cOpJo7B8SuRgG7zXy6ekJx4RERERqZOUXuE2s8eAAqC9mf0PuAmYCTxpZhcDq4FzQ92fB4YCnwElwNhUxpp2JavjaxcRERGRQErpgNs5d36MRYOi9HXAxORGFGB53aBkVfT2ulpR6F0hL1ntraf3dOg5su7rExEREZFaBSGlRKLpPR2y8iLbsvK89roI54SXrAKc97x0nNcuIiIiIkmjAXdQ9Rzp3SCZ1x0w7zl0w2SdKCdcREREJC2CUKVEYuk5MnEpH8oJFxGfilYWMW/5PNaXrCc/L59RvUdR0KMg3WFJDXTORIJNA+7GIhk54SLS4BStLOKepfdQWrYDgHUl67ln6T0AGsAFlM6ZSPAppaSxSHROuIg0SPOWz6sYuIWVlu1g3vJ5aYpIaqNzJhJ8GnA3FonOCReRBml9yfq42iX9dM5Egk8pJY1JInPCRaRBys/LZ12UgVp+Xn4aohE/dM5Egk9XuEVEpMKo3qPIzcqJaMvNymFU71Fpikhqo3MmEny6wi0iIhXCN9mp4kXm0DkTCT4NuEVEAipdpd4KehRk3GCtsZfFy8RzJtKYaMAtIhJAKvXmn46ViASdcrhFRAJIpd7807ESkaDTgFtEJIBU6s0/HSsRCToNuINiRSEs6AGPNvGeVxSmOyIRSaNYJd1U6q06HSsRCToNuINgRSEsHReaet15z0vHadAt0oip1Jt/OlYiEnS6aTIIlk+BspLItrISr10T1Yg0Sir15p+OlYgEnQbcQVCyOr52EWkUEl3qLV2l81KxXZXFE5Eg04A7CPK6hdJJorSLiCRAukrnqWSfiIhyuIOh93TIyotsy8rz2kVEEiBdpfNUsk9ERAPuYOg5EvrPhrzugHnP/Wcrf1tEEiZdpfNUsk9ERCklwdFzpAbYfq0o9G4oLVntpd30np7YY5fs9YukQX5ePuuiDHKTXTovXdsFTfcuIsGhK9ySWZJdQlElGqWBSlfpvHRtN5w7vq5kPY7dueNFK4uSul0RkWg04JbMUlMJxUxYv0iaFPQoYFL/SXTIy8eADnn5TOo/KelXfNO1XeWOi0iQKKVEMkuySyiqRKOkSDrSHdJVOi8d21XuuCilSIJEV7gls8QqlZioEorJXr8ISndIBU333rjpd0yCRgNuySzJLqGoEo2SAkp3SD5N99646XdMgkYpJZJZwtVCklVFJNnrF0HpDqmg6d4bN/2OSdBowC2ZJ9klFFWiUZIsnaXy6ioT82HTkTueicepIcrE3zFp2JRSIiKSYpmW7qB8WH90nIIj037HpOHTgFtEJMXSVSqvrpQP64+OU3Bk2u+YNHxKKRERSYN0leirC+XD+qPjFCyZ9DsmDZ+ucIuISI1a5rSMq72xUilCEYlFA24REZEEUN6wiMSilBIREanR1h1b42pvrFSKUERi0YBbRCTDJbsUnUqs+ZeKvGGVHhTJPEopERHJYKkoRde3S9+42iV5VHpQJDNpwC0iksFSUYruna/eiatdkkelB0Uyk1JKJPlWFGqqdJEkqW8pOj/pCSp3Fxw6FyKZSVe4JblWFMLScVCyCnDe89JxXruI1Ft9StH5TU9Qubvg0LkQyUwacEtyLZ8CZSWRbWUlXruI1Ft9StH5TU9Qubvg0LkQyUxKKZHkKlkdX7uIxKU+pej8pic0pHJ3mVbhI1q8k/pPyqh9EBENuCXZ8rqF0kmitItIQtS1FF085f4awjTZ4RSa8FX9cAoNEMh9ixXvpP6TeGDYA2mOTkTioZQSSa7e0yErL7ItK89rF5G0amzpCZlW4SPT4hWR2HSFW5IrXI1EVUpEAqchpYr4kWkVPjItXhGJTQNuSb6eIzXAFgmohpAq4lemzZiZzngzLdddJOiUUiIiIo1CpqXQpCtezWYpkngacIuISKNQ0KOASf0n0SEvHwM65OUzqf+kwF65TVe8yh0XSTyllIiISKORaSk06YhXueMiiacr3CIiIlJBs1mKJJ4G3CIiIlIh03LdRTKBUkpERESkQmMrFymSChpwi4hInah0XMOVabnu0rhk4t8eDbhFRCRumTZNuog0DJn6t0c53CIiEjeVjhORdMjUvz0acEtirSiEBT3g0Sbe84rCdEckIkmg0nEikg6Z+rdHA25JnBWFsHQclKwCnPe8dJwG3SINkErHiUg6ZOrfHg24JXGWT4Gyksi2shKvXUQaFJWOE5F0yNS/PbppUhKnZHV87SKSsVQ6TkTSIVP/9mjAnWgrCr0ruiWrIa8b9J4OPUemO6rUyOsWSieJ0p5IjfkYiwSISseJSDpk4t8epZQkUmPPYe49HbLyItuy8rz2RGnsx1hEREQyjgbcidTYc5h7joT+syGvO2Dec//Zib363NiPsYiIiGScwKSUmNmVwM8BB/wHGAt0Bh4H2gL/AkY553bEXEm6KYfZG1wnM71Dx1hEREQyTCCucJtZV+ByoK9z7lAgCzgPmAXc4ZzbH9gEXJy+KH2Ilauc6BzmxkzHWERERDJMIAbcIU2B5mbWFMgD1gInAk+Flj8EnJmm2PxJRQ5zY6djLCIiIhnGnHPpjgEAM5sMTAd+AF4CJgNvOef2Cy3fG1gcugJe9b3jgHEAHTt2PPLxxx9PWdzV7NgIJWugfAc0yYG8rpDTNuGb2bZtGy1atEj4ejNCio6xX436XARM/OdiPZBTay+J37ZtoF+LYNC5CA6di1TZAdQ8EU6i/u8+4YQTljnn+tbWLxA53GbWBhgG9AQ2A38BTonSNeqnA+fcbGA2QN++fV1BQUFyAg2CUEm8ovLLKNh8t0riBUBRUREN+mcug8R/Lu4D9kpSNI1bUVE5BQVB+hK18dK5SL+ilUXMWz6Po8uupfi7WRlRNzqzbQDOrbFHqv/vDsSAG/gJsMI5tx7AzOYDxwCtzaypc24X3v+KX6UxxvQLl8QrK4Fm7C6JBxp0i4iIBFDRyiLuWXoPpWU7IBfWlaznnqX3AGjQ3YgE5SPvamCAmeWZmQGDgA+AJcA5oT6jgYVpii8YVBJPREQko8xbPs8bbFdSWraDecvnpSkiSYdAXOF2zv3TzJ7CK/23C/g3XorIc8DjZnZLqO2B9EUZACqJJyJpEv5KPJOmUhYJgvUl6+Nql4YpEANuAOfcTcBNVZq/APqnIZxgStXU6SIilUR8JY6+EheJR35ePuuiDK7z82q+qU8alqCklIgfKoknImmgr8RF6m5U71HkZkVWQ8rNymFU71FpikjSITBXuMWH8I2Ry6dAOd7U6apSIiJJpq/EReou/C3QvOXzoAw6KCWrUdKAO9lCZfwoWe2lfmiALCIxBDVPWl+Ji9RPQY8CCnoUUFRUzs8LGvftaI2VUkqSKVzGr2QV4HaX8VtRmID1Uf/1iUhghPOk15Wsx7E7T7poZVG6Q9NX4iIi9aQBdzIluoyfygKKNFhBzpMu6FHApP6T6JCXj+F9JT6p/6RAXH0XEckEGnAnU8wyfqtgQQ94tIn37PcKtcoCijRYypMWEWm4fOVwm9kAYAgwAOgCNMebN/Nj4O/AAufcpmQFmbFilfHDqqeFQO253SoLKNJgBTlPWmUBRUTqp8Yr3GY22sz+A/wDuALIAz4F/glsAo4C/gysMbO5ZtYzyfFmlmhl/DDARTb5TQtRWUCRBivIedJBTncREckEMa9wm9lyoAPwMHAR8K5zzkXp1wo4DRgJ/NfMxjrnnkhSvJmlchm/cJWSqFe88ZcWorKAIg1W5dJhQatSonQXEZH6qSml5EHgfufc9ppW4Jz7DigECs2sN9ApgfFlvp4jIwfEC3rULy0kvL6iIihYmYAAGzmVbZQACZcOC7vv7fu48607KXPlZFkTTt73ZCb0m5DyuIKW7uK3fGJQyyyKSOMTM6XEOXdnbYPtKO9Z7px7sf5hNWBKCwmORJdtFEmg+96+j+c/W0yZKwegzJXz/GeLue/t+1IeS5DSXfyWTwxymUURaXxUpSTVeo6E/rO9dBDMe+4/W1dV00FlFiXAXvw8+rWLWO3JFKSygH7zyZV3LiJBUmuVEjM7ExgGHAy0DTVvBD4AFjrnFiQvvAaqapqJpIfKLEqAha9s+21PpFipGEFIx/CbT668c2nslFIVLDGvcJtZGzN7A5gPnIBXBvAtvAolG4ACYL6Z/cPM2qQgVpHEipU3rzKLEgBZFv3Pc6z2RAl6KkasvPGq7X77iTREQf89boxq+st9O9ANON4518M5d6pzbpRz7sLQv3sCA/Hqct+WimBFEkr59BJgJ+97clztiRL0VAy/+eRByjsXSbWg/x43RjWllJwBXOqcez1WB+fcG2Z2LXAvcHGigxNJqmhlG1WlRAIiXI3kxc9fTGmVkqCnYvgtnxjkMosiyRb03+PGqKYBdy7e5Da12Qzk1NpLgilaWTxI/iA0keX46rMu5dNLgE3oN8HXADuRuZqxSgC2zGnJxQsvDsTg1W8+eVDyzkVSLWilPKXmlJJiYIqZtYzVIbTsV3gzUUqmiVYW762x8M+fJbdUXiLL8am0nzRyic7VjJaK0dSy+GHXD8oHFckQSqkKnpoG3FfgVSZZZWbzzOxaMxtnZr8I/fthYGWoz1UpiFUSLVpZPLcTyiPzvhJeKi+R5fhU2k8auUTnakYrAZiXncfO8l0J24aIJFeQSnmKJ2ZKiXPug9DMkf8HnA5cAFh4Md5g+2Hgd865r5IcZ+OU7FkQ4yl/l8hSeYksx6fSftLIxcrJXFeyvs4pIFVTMc547Iy4ti0i6aeUqmCpsb6Uc26tc+5K59x+wB5AV2AvoIVzbt/QMg22kyEVqRLxlL9LZKm8RJbjU2k/aeRi5WQaJCwFRCX2RETqx3dBV+fc9tAA/Cvn3A/JDEpITapEtLJ4lg1NqtwDm+hSeYksx6fSftLIRcvVNLyvISurTwqI8kFFROrHz0yTfYg90+Qi59y/kxdeI5aKVIlYZfGitSUylSWR5fhU2k8auWjl76JVJ4C6p4CoxJ6ISP3EHHCbWTPgQWAEsBP4HG+gbcCheHW6bzSzvwBjnHPbkx9uI5LXLZROEqU9kWKVxUv2gDWR5fhU2k8aET/Trl+88OKElwRTPqiISN3VlFIyHTgZGAO0cs4d4pz7sXPuOOfcIUBrYDQwONRXEkmpEiJShd8SgEoBEREJlpoG3BcAv3TOzXPOlVZd6Jwrdc49glfF5IJkBdho9RwJ/WdDXnfAvOf+s3UlV6QR81sCUCXBRESCpaYc7lbACh/rWBHqK4mmVAkRqSSe6ZqVAiIiEhw1XeH+NzDJzLJidTCzJsDEUF8REUkilecTEclMNV3hvhZ4CfjAzJ4A/gtswqs21RY4BO+Gyr3xcr1FRCSJRvUexT1L74lIK1FutohI8NU00+QbZjYAmAb8EmhWpUsp8ALwU+fc8uSFKCIioPJ8IiKZqsY63M6594DhZtYU2BfvyrbhlQf83Dm3M/khiohImHKz6ydWWUWJpOMkkli1TnwD4JzbBXyc5FhERESSJlxWMZySEy6rCGgwWYmOk0ji+Z7aPRYza29mAxMRjIiISLL4LavY2Ok4iSSeryvctTgeeBKIWc1EREQk3eIpq9hQ+UkV0XESSbx6X+EWERHJBI29rKLfmUob+3ESSYaYV7jNbI7PdXRPUCwiIiJJ09jLKtaUKlL5KndjP04iyVBTSskY4DtgWy3raJ6waERERJKksZdV9Jsq0tiPk0gy1DTgXg285JwbV9MKzOwc4ImERiUiIpIEjbmsYn5ePuuiDLqjpYo05uMkkgw1DbjfAfr6WIdLUCwiIiKSJJmWKrJlSy7r1rVh586Gc7tZq1bw4YfpjqIx6AjUfKBbtWrFhzFORtOmTWnWrBn5+fk0a1Z13se6qWnAvQi40Mc6PgB+k5BoREREJCkyKVVky5ZcvvmmA127dqZ58xzMLN0hJcTWrdCyZbqjaAx2AB1q7LF161ZaRjl1YG8+AAAgAElEQVQZzjl27drFtm3bWL16NR07dqRVq1b1jqimqd0fBh6ubQXOuQ/xpn+XdFlRCMunQMlqyOsGvadDz5HpjkpERAImU1JF1q1rQ9euncnLy013KNLImBnZ2dm0adOG3Nxcvv766+QOuCVDrCiEpeOgrMR7XbLKew0adIuISEbaubMJzZvnpDsMaeSaN29OaWlpQtYVd2KUmTUxs1fNbP+ERCD1s3zK7sF2WFmJ1y4iIpKhGkoaiWSuRP4M1uVOBAMKAGUhBUHJ6vjaRURERCSlGs6tv41VXrf42qVOCguhRw9o0sR7LixMd0QiIiKSKTTgznS9p0NWXmRbVp7XLglRWAjjxsGqVeCc9zxunAbdIiISv+LipYwYMZYuXQ4iJ6cD7drtw+DBw3nooccoKytLaSzff/89o0aNp0OH/TFrwxVX/Cqu95u1YerUmUmKrmGpy02T5XhVSb5KcCxSF+EbI1WlJGmmTIGSKmnyJSVe+0gdZhER8emPf7yP66+fwoknDmTWrJvo3n1vNm36jpdeepUJE66mdetWDBs2NIXx/JnHHnuaOXPuoVevfencuWPKtt3YxD3gds45VAYwWHqO1AA7iVbHSIeP1S4iIlLVa6+9yfXXT2HSpF9w112zIpYNGzaUq66ayPfff1+vbZSWlpKb67+U4ocffkKXLp246KLz6rVdqV29U0rMrJ2ZDUxEMCJB1C1GOnysdhERkapmzryTNm3a8NvfRr9mue++PTn88ENZv34D48dfQa9efcnL68Leex/CBRf8nDVrIhMLpk6diVkb3n//A04++WxatNiLESPGViyfP/8ZBgwYTF5eF1q37s65545h9eovK5abtWHu3Ef58ss1mLXBrA1FRW8wd+6jmLVh5crVUbcndZOIHO4CYEkC1iMSSNOnQ16VNPm8PK9dREQyQOFfoMdh0KSt91z4l5RuvqysjKKiNznxxBNqnSp848ZNNGvWjFtvvZEXXvgLv/vdb/j00y849tghbN++vVr/YcNGcvzxx7Bo0aNceeWlANx//xzOPvsiDj74AJ56ai5/+tMdvP/+hxx//Gls3boVgOLilzj55EF06tSR4uKXKC5+iSOOODzxOy+AJr4RqVU4T3vKFC+NpFs3b7Ct/G0RkQxQ+BcYNxlKfvBer/qf9xpg5LkpCWHDhm/54Ycf6NZt71r7HnDA/vzhD7tvRCwrK+PYY4+iW7fDWLz4ZYYPPy2i/+WXj2fy5EsqXm/bto1rr53K2LEjmTPnnor2o47qS69efXnggUe44ooJDBjQj/bt25Kbm8OAAf0SsJdSk5gDbjOb43Md3RMUi0hgjRypAbZIpilaWcS85fNYX7Ke/Lx8RvUelRHTmkuCTfnN7sF2WMkPXnuKBtzxuu++B7j//gf5/POVEXndH3/8abW+w4efGvG6uPhttmzZysiR57Jr166K9r326sKBB+7Pa6/9gyuumJC84CWqmq5wjwG+A7bVso7mCYtGREQkAYpWFnHP0nsoLdsBwLqS9dyz1Lvap0F3I7N6TXztSdCuXVuaN28ekUMdy913z+byy6/lqqsm8rvfnUibNq0pLy9nwIDBbN9efZrxzp07Rbxet249AD/5yZlR19+mTes67IHUV00D7tXAS865cTWtwMzOAZ5IaFQiIiL1MG/5vIrBdlhp2Q7mLZ+nAXdj062rl0YSrT1FmjZtSkHBsSxZUlRrJZHHH3+aQYOO5/bbb6loW7FiVcz+Vacfb9euLQBz597LIYccWK1/y5Ytaoy1WTMvth07In9/vv12Y43vk5rVdNPkO0BfH+twCYpFREQkIdaXrI+rXRqw6TdCXpUv4/Oae+0pdN11V7Bx40auuSb6dlesWMV7771PSckPZGdHXg998EH/M60dc0x/WrZsyWeffUHfvj+q9jjggP1rfH/37l6e+fvvf1jRtmvXLl56SfUx6qOmK9yLgAt9rOMD4DeJCUdERKT+8vPyWRdlcJ2fl5+GaCStwnnaU37jpZF06+oNtlOcvz1w4LHMmDGd66+fwocffsKYMefTrdtebNq0mVdeeY0//3kejz76/xgyZBCzZv2BGTNup3//I3n11dd46qlFvrez55578rvfTWPixGtYv34Dp5wymFat9mTNmq/4+9//QUHBsVxwQex979fvCPbdtyfXXHMj5eXl5ObmcO+9D1BaWj2dRfyLOeB2zj0MPFzbCpxzH6KJcEREJEBG9R4VkcMNkJuVw6jeo9IYlaTNyHMDcYPkxIkTGDjwCO644z5++csb2bDhW1q2bEHfvj/iT3/6PaefPoSTTjqBzZu/44477mP79lKOP/4YXnzxafbZp4/v7YwfP5a99+7K7353N48++jQ7d+6ka9fODBx4DH36HFbje5s2bcrChYVMnHgNY8ZMpG3b1lxxxQSOOqov06bNqvG9Ept5E0c2HH379nXvvPNOusNIuqKiIgoKCtIdhqBzESTxn4v7gL2SFE3jVlRUTkFBIqZ6qEcMqlICBONcxOvDD7tw0EH7pjuMhNu6FVq2THcUjcEOoEONPbZu3UpLHyfjww8/5KCDDoq53MyWOedqTcGuqSxgM+dc9Qrrtajr+6SBWFEIy6dAyWrI6wa9pzeIaecLC1WHWyTTFPQoaJQDbBEJnpo+8q40syvNzFf9GDM7xswWAdckJjTJOCsKYek4KFkFOO956TivPYMVFsK4cbBqFTjnPY8b57WLiIiI1KamAfdEYDyw1sz+amZXmdkgMzvczA4wswFmdoGZ3WlmnwFFwFpgdgriliBaPgXKSiLbykq89gw2ZQqUVNmtkhKvXURERKQ2MQfczrmngUPwKpXkArcAfwP+jVeZ5E3gEWAY8BRwoHNuvHPum7oEYmatzewpM/vIzD40s6PNrK2Z/c3MPg09t6nLuiVFSlbH154hVscIP1Z7VYWF0KMHNGniPRcWRm+T6nScRESkIaipLCDOuTLgaeBpM8sB+gBdgGbAt8BHzrnap03y5w/AC865c0LbygOuB15xzs00s+uA64BrE7Q9SbS8bqF0kijtGaxbNy+NJFp7bcLpKOEr5KtWwdixYAbhOQXCKSqgvPDKoh07HScREclEvm9bds7tcM4tdc4tcM497pz7W6IG22a2JzAQeKDStjbjXT1/KNTtISD6PKUSDL2nQ1ZeZFtWnteewaZPh7wqu5WX57XXJlo6ys6duwfbYUpRqU6pPCIi0lAEoiygmfXBy/3+AOgNLAMmA2ucc60r9dvknKuWVmJm44BxAB07djzy8ccfT0nc6bRt2zZatKh5eta02LERStZA+Q5okgN5XSGnbbqjqreNG2HNGm+gnJMDXbtC29Bu1XQuli2LbztHHlnPQBuQmo5drOMU/+/FZmBnPGGJT9u2NaVFi13pDkPIzHPRqlVP9ttvn3SHkXBlZUZWVvrHXQ2fUUsSB2VlZWRlZdW6ps8++4zvvvsu5vITTjjBV1lAnHNpf+BNIb8LOCr0+g/AzcDmKv021bauI4880jUGS5YsSXcIElLTueje3Tmvtkntj+7d6x7DI4947zfznh95xLkJE5zLyvLWnZXlvc4ksY5dTceptt+LaMfJr/q8tzHS36jgyMRz8cEHH6Q7hKTYsmVLukOQEL/norafReAd52OsG5RK+P8D/uec+2fo9VPAEcA3ZtYZIPS8Lk3xidRJtHSU7GzvKnllflNUoolWtvCii+C++6CszOtTVua9vvTSum0jHeqTyhNNfco7qjSkiIjURyAG3M65r4EvzeyAUNMgvPSSRcDoUNtoYGEawhOps5EjYfZs6N7du1Gye3d48EGYMyeybfbsut8IGC3Xubw8et/ZGVS0M9qxS/Rx8psTrnxyERGpj0AMuEMuAwrN7D28aigzgJnAYDP7FBgcei2SUUaOhJUrvUHwypXe62htdeW3PCHsvuIdRNFKAKbiOPk5fvUtDRmNSh6KNC4LFixgyJAhdOjQgebNm9O9e3fOPPNMXnjhhYo+RUVFTJ06lfJYV02SrKioCDOjqKgo6duaO3cuZsbKlSuTvq0giGvAbWZNzOxQMzvezPZIZCDOuXedc32dc4c75850zm1yzn3rnBvknNs/9LwxkdsUaQj8lCcM83F/SFqkImUj1nHyc/zq895olKIi0rjcddddDB8+nH333ZcHHniA5557jhtuuAGAV199taJfUVER06ZNS9uAW5LH94DbzCYCXwPLgVeBA0LtC8zs8uSEJyK1iZbr3CTGb3a4jnXQpCJloz454YnOJ1eKikjjctttt3HmmWfyxz/+kdNPP50TTzyRX/ziFyxYsICZMxvml/fOOXZUrYHbiPkacJvZL/AqhywAfopXbyXsdeDsxIcmIn5Ey3V++GGYMGH3Fe2sLO/1vfemN9ZYkpGyUVV9csITnU+eiv0VkeDYuHEjnTp1irqsSegKydSpU5k2bRoA2dnZmBlmu4dbN910E0cccQStWrWiffv2nHjiibz11lsR6wqnhCxatIhJkybRvn178vPzufDCC9m8eXNE3/Xr13PBBRew55570rp1ay666KJqfQBeeuklhg4dSufOncnLy+PQQw/l9ttvp6xKjmKPHj248MILmTNnDgceeCA5OTk899xzAHzxxReceuqp5OXlkZ+fz+TJkyktLY3zKGY2v1e4rwJud86NA/5aZdlHhK52i0h6RMt1vvde2LXLS1nYtSs1g+265iUnOmUjlvrkhPt9r59jkKr9FRFPuu+Z6N+/Pw899BB/+MMf+OSTT6L2+fnPf87FF18MwBtvvEFxcTHFxcUVy9esWcOVV17JggULmDt3Lh06dGDgwIG899571dY1efJkzIxHH32UG2+8kaeffprJkydH9DnrrLN49tlnmTFjBk888QRNmzblsssuq7auL774gkGDBjFnzhyee+45Ro8ezdSpU5kS5Su5JUuW8Pvf/56bbrqJF154gcMPP5wdO3YwePBg/v3vf/PHP/6RuXPnsmLFCm655Za4jmHG81M7ENgOnBj6dxZQDhwRel0AbPeznlQ8VIdbUk3nwvPII87l5UXWzM7L81evuj7vrSzd58LvfiRqf4Ms3edCdsvEc5HIOtxB+H37+OOP3WGHHeYAB7h27dq58847z7344osR/W666SYHuJ07d9a4vl27drmdO3e6Xr16ucsvv7yifcmSJQ5wF110UUT/iRMnutzcXFdeXu6cc+6ll15ygHvsscci+g0ZMsQBMX9mysvL3c6dO90tt9ziWrdu7crKyiqWde/e3TVv3tytXbs24j2zZ892gCsuLq5oKysrcwcffLAD3IoVK2rc12QJah3uDUCPGMsOANbEPdIXkQalPnnJiU7ZSBe/x6Ch7K9IJgjCPRO9evXi3//+N4sXL2bKlCn06dOHv/71r5x88sm+r/S+/PLLnHDCCbRr146mTZuSnZ3NJ598wscff1yt76mnnhrx+rDDDqO0tJRvvvkGgOLiYrKysjj77MiM4PPOO6/autauXcv48ePp3r07OTk5ZGdnc8MNN7B582bWrYucHmXAgAHVUmeKi4vZe++9GTBgQEVbkyZNGDFihK/9bij8DrifAW40s8rzrDozaw9ciZfbLSIpkOivRhO1vvrmJSeyBGAsyf5aOZ5jkIr9FZHg3DORlZXFscceyy233MLLL7/MF198wWGHHca0adPYtGlTje/917/+xdChQ2nRogUPPPAAb731Fm+//Ta9e/dm+/bt1fq3bds24nVubi5ARd+1a9fSpk0bsrOzI/p17Ngx4nV5eTlnnHEGzz77LDfccAOvvvoqb7/9dkU6SdVtd+7cuVosa9eurbbeaNtq6GqeaH63G4ATgfeBf+J9JXIXcCDe7I+/SUp0IhIhXE4ufLUmXE4O6jZgS+T6unXz3h+tPQgSfeyiadsWvv02eruIpEdQ/zZ16dKFn//850yePJlPP/2U/v37x+z79NNP07RpU+bPnx8xSN60aROtW7eOe9udO3dm06ZN7Ny5M2J94SvgYZ9//jnvvPMO8+bN48ILL6xof+aZZ6Kut/JNnpW39d///rdae9VtNXS+rnA7574F+gK3AtnA53iD9XuAo51z3yUtQhGpkOivRhO5vkSXzku0IHytLCKpF4S/TV9++WXU9o8++gigIg0jfCX6hx9+iOhXUlJCVlZWxID21VdfZXUdL9MfffTRlJWV8fTTT0e0P/7449W2C0QMynfu3ElhHF8PHn300Xz55ZcRFVXKy8t58skn6xJ6xqr1CreZZQGHAl85524Gbk56VCISVaK/Gk3k+sJXiadM8d7frZv3H1pQUiVS8bXyxhhTc8VqF5HkC8LfpkMPPZQTTjiBIUOGcPDBB7Nlyxaef/557r//fkaMGEG30OX2gw8+GIDbb7+dU045haysLPr27cuQIUO48847GTNmDGPHjuWTTz7h5ptvpmvXrnWKZ/DgwRx33HGMHz+eDRs2sP/++/PEE0/w/vvvR/Q76KCD6N69O1OmTCErK4vs7GzuuOOOuLY1evRoZs6cyVlnncWMGTPo0KED999/P1u2bKlT7JnKzxVuB7wD/CjJsYhklHA+8LJlqSszVd9yclVzmGOlOqTjq1a/+dVBLj2ocn8iwZTueyZmzZpFeXk5M2bM4KSTTuKnP/0pxcXFzJw5k3nz5lX0O+2007j00ku59957Ofroo+nXrx8AJ598MnfddRdvvvkmp512GnPmzOHhhx9mv/32q3NM8+fPZ+jQofzqV7/ipz/9Kbt27eKee+6J6JOTk8OCBQvo1KkTF110ERMnTmTgwIFcd911vreTk5PD3/72N/r06cOll17K6NGj6dmzZ8VMm42Gn1ImwBfAcD990/1QWUBJhcplpm67bUnKykxNmBBZ2ir8mDAhvpjDj+xs53JyElMuKxVlAWvrV9PvRX2OnV9BKD8WFPobFRyZeC4SWRYwSPyWopPkC2pZwD8BV5hZTrIG/iKZJF35wM8/H197ZdFi3rkTWrZMTHm6+hwTv++tzzbqc+z8Urk/ERGJxm+VkpbAvsAXZvYCsBYv1STMOeduSnRwIkFV33zgwsK65RPWZ7ux+mzcCBs21P7+uq6/PrFVbU/GNlat8lJTEpXbOXKkBtgiIhLJ74D7+kr//lmU5Q7QgFsajfqUmapPebr6bDfZpbHqUxLPb2zJ2H+z3e3JKBUoIiLityxgk1oeWckOVCRI6lNmqj5pEfXZbhBKY8XiN7ZE77+Zl2ldmUoFiohIovnN4RaRSirn6kJ8ubr1SYuoT45wsvOL61MSz29sid7/qoPtsFTPQCciIg2b35QSAMzsNOB4oC3wLfB359xzyQhMJOjCubpFRV6ZKb/qm9pRnxzhZOYXp2q/Ern/PXoEcwY6ERFpWHxd4Tazlmb2d2ARMBkYClwBLDKzIjNrkcQYRRqUIKd21MfQofG1B0FDPRciIhIsflNKZgBHAKOA5s65zkBz4KJQ+4zkhCfS8DTU0nGpKLuXaA31XIiISLD4HXCfDdzgnCt0zpUBOOfKnHOFwK9Dy0UkimgzIyZ61rO6zr6YSKmYOj2WdMz6KSIi4pffHO52wAcxln0QWi4iVdSnBGCQtuFHfcoC1kd99j8ox05ERBo2v1e4VwCnxVg2NLRcRKpIxYyU6Zr1MihSMcOliEhdmVnFY88994x4HX706NEj3WFGtWvXLqZOncprr72W7lAynt8r3H8Cbg/dHFmIN9NkJ+A84OfAVckJTySzpSLNIp2pHJXVpyxgfaRihksRkboqLi6u+Pf333/PhRdeSO/evZk6dWpFe25ubhoiq92uXbuYNm0aTZs2ZeDAgekOJ6P5GnA75+4ws3zgSmBMqNmAUmCmc+4PyQlPJLMlY3bHqtPC15TKkcgpy2uT7Jksk7HddMUsIo3HgAEDKv69detWcnNzad++fUR7IpSWlgZ24O5HpsdfG98T3zjnrge64KWWXAScCnRxzunLV5EYEl12LpxzvGqVN2nLqlWwZQvk5ET2y86GrVsj+40bl9ybCdNVFrChzr4pIo1PcXExw4cPZ6+99qJ58+YceOCB3HTTTZSWlkb0GzBgAD/5yU+YP38+vXv3Jjc3lzlz5gDw9ddfM2LECFq0aEHbtm0ZN24cTz31FGbGW2+9FbGeJ554gv79+5OXl0ebNm0477zzWLNmDQDbt2+nefPmAPz617+uSH+ZOXNmjfvw8MMP06tXL5o1a0bv3r1ZvHgxAwYMYMiQIRV9XnjhBcyMZ555hjFjxtCuXTu6h2eSA5555hn69+9P8+bNadOmDWeffTaff/55xHY6derEJZdcEtG2ffv2ajFed911NG3alP/85z8MHDiQ5s2b07VrV2bNmoWLNftZEsQ106RzbpNzbnGoWsli59ymZAUm0hAkuuxctJzjnTuhZcvIbey5J+zYEdkv2bnJ6SoLWJ9ZP1UWUKRxKPxPIT3u7EGTaU3ocWcPCv8TzFJGK1eupF+/ftx///0sXryYiRMncu+99zJ+/Phqfd9//32uueYarrrqKl544QV+/OMf45zjjDPO4OWXX+a2227j0UcfZefOnVx99dXV3n/nnXdy/vnn86Mf/Yinn36ae++9l2XLlnHCCSdQUlJCbm4uf//73wEYP348xcXFFBcXc9FFF8WM/9lnn2X06NH07t2b+fPnc8UVVzBhwgRWxpgd7pJLLqFZs2Y89thjzJ49G4CFCxcybNgw2rdvz5NPPsndd9/NsmXLOO6441i3bl0djio45xg2bBinnnoqCxcu5Oyzz2b69OnMmjWrTuurC18pJWZ2LbCXc+6yKMvuAr50zv0u0cGJNAR+Z0asmioSLQUkVm7xxo2wYcPu101ifJROZm5yQ8+H9nN+RCR4Cv9TyLhnxlGy07taseq7VYx7xitHNPKwYP0Sn3/++RX/ds5x3HHH0bx5cy655BLuvvtuWrZsWbF8/fr1LFmyhIMOOqiibdGiRbz99tssXLiQM844A4AhQ4Zw0kknsbrSH+PNmzczZcoULrnkEu69996K9iOPPJKDDz6Yhx9+mEsuuYT+/fsDsNdee/lKgbnxxhs54ogj+Mtf/lLRdsABB3DsscdG7T9w4EDuv//+iLYpU6Zw0EEH8eyzz9Ik9J9Zv379OPjgg7nzzjuZMSP+qV/Ky8u5/PLLueKKKwA46aSTWLduHbNmzeKyyy5jjz32iHud8fJ7hXss8F6MZe+GlotIHUVLFYmWAhIrt7hqe6xSfMks0ec3tkSrfOwgvvQZv8fdbz8RCZ4pr0ypGGyHlewsYcorwcuI3bRpE1dffTX77LMPubm5ZGdn84tf/IKysrJqKRUHHHBAxGAb4K233iI3N5fTTz89ov2cc86JeP36669TUlLCyJEj2bVrV8Vjn332YZ999qlTVZLS0lLefffdats65phj6Ny5c9T3DB8+POL1xo0b+e9//8v5559fMdgO72u/fv0qrrjXxYgRIyJen3322WzevJkPP/ywzuuMh98Bdzfg0xjLvgC6x1gmIj74LU8X5JzjdMWWirKAKh8okrlWfxf9a7ZY7el04YUX8uCDD3LllVfy8ssv8/bbb/P73/8e8PKTK4s2iF27di35+fmYWUR7x44dI16HUzOOO+44srOzIx6ffvop30a7E78WX3/9Nc45OnToUG1Z1e3H2oeNobJW0fatU6dOFcvromoM4TjDOevJ5rcsYAnQNcayvfCqlYhIHflNxwinMNSW2pCOEn1+Y0u0VJQFbOjpMiINWbdW3Vj1XfVyRN1aBasc0datW1m8eDG//e1vueyy3Rm8b7/9dtT+VQfV4A1U169fj3MuYvk333wT0a9dO2++wkcffZT999+/2nr23HPPuOPv2LEjZhY1z/qbb76JOuiuug9tQ1/Dfv3119X6fv311xVxAzRr1owdVW5WqumDwjfffEOXLl0qXofj7No11vA2sfxe4X4duMbMIuq1hF5fHVouInUUTzqGn2nh41lfIqeFT/SU9X7E2tdwWcSa9svvcUpXuoyI1N/0QdPJy478+i0vO4/pgwLw1WAlJSUlOOfIzs6uaHPO8dBDD/lex4ABAygtLeWZZ56JaK+cUw1UVOv44osv6Nu3b7VHr169AMjJycHM+OGHH2rddrNmzejTpw9PPfVURPs//vEP1q5d6yv+tm3bcuihh/Lkk09GVBD59NNPeeeddzj++OMr2rp37877778f8f7nnnsu5rqffPLJiNdPP/00rVu3rpaWkyx+r3BPBf4BfGJmjwBr8K54X4g3rfuYZAQn0lhMnx45xTjULx3D7/oawtTmQ4fCffdVb//uu931yWPtl9/jlOjzIyKpE74xcsorU1j93Wq6terG9EHTA3fDZMeOHenTpw8zZ86kffv2tG7dmtmzZ7Oh8h3xtTj99NPp168fY8eOZcaMGfTo0YPHH3+cjz/+GKAiL7pt27bMnDmTq6++mq+++oqTTz6Zli1bsmbNGpYsWcIpp5zCOeecQ5MmTTjggANYuHAhJ554Iq1atWKvvfaiU6dOUbf/m9/8htNPP51zzz2Xn/3sZ3z99ddMmzaNDh06RORk1+SWW25h+PDhDBs2jPHjx7N582Z+/etfk5+fz+TJkyv6nXfeeVx66aVce+21nHTSSfzrX/+K+eGkSZMm3HXXXezYsYM+ffrw3HPP8cQTTzBz5syU3DAJeJ+e/DyA/sBrwC6gPPRcBPT1u45UPI488kjXGCxZsiTdIUhIos7FI4841727c2be8yOPJH993bs7590GGPno3r1+206lyvtw221Lou5PTfvl97gn+vw0dPobFRyZeC4++OCDdIeQFFu2bHHdu3d3I0eOjLr8008/dYMHD3Z77LGH69Chg5s8ebKbP3++A1xxcXFFv6OOOsoNGjQo6jrWrl3rzjnnHLfHHnu41q1bu7Fjx7rZs2c7wH300fKfQDQAACAASURBVEcRfRcsWOAGDhzoWrRo4Zo3b+72228/d/HFF0f0W7Jkievdu7fLyclxgLv11ltr3Me5c+e6/fbbz+Xk5LhDDz3UPfPMM+7AAw905513XkWfxYsXO8C9/vrrUdexaNEi169fP5ebm+tatWrlzjrrLPfZZ59F9Nm1a5e74YYb3N577+3y8vLc0KFD3UcffVQtxmuvvdZlZWW5//znP+7HP/6xa9asmevcubO7/vrrXXl5eY374lztP4vAO87H+NTvFW6cc0uBgWbWHGgDbHLO1f4dg4j44rd8YCIlOjc5HaXz4ol11arqs2+KiKRSrJrUAPvttx8vvfRStXZXZYKWqhPYVNapU6dqKSQXX3wxrVq1Yt99941oHzZsGMOGDasx3oKCAt59990a+1Q2evRoRo8eXfH6iy++4LPPPuNnP/tZRduQIUNqnHTm9NNPr1ZppaqsrCxuvvlmbr755oj2WOs99NBDI6qvbN26NWoefLL4HnCHhQbZP5hZezPb5ZzbmYS4RKQe/KaKJHJq83Slp8Tah2jMIssHjh3rtYXvu4kVc0NIvRGRxuHPf/4z27dv58ADD6S0tJTnn3+eBx98kBtvvJGmTeMe9sXlu+++4/rrr2fQoEG0a9eOzz77jFmzZtG6dWvGjBmT1G0HXcyEGjPra2YTo7RfaGbrgG+ATWYWfwVyEUmqdJQZTFfpvGj7kJ1dfbp7My+xpLKdO/3NyKmygCKSKfLy8pg9ezbDhw/nrLPO4tVXX+W2227jpptuSvq2s7Oz+d///sfEiRMZPHgw11xzDYcccgivv/46+fn5Sd9+kNX0UedqvBsi/xhuMLN+wFzga+BO4CDgWjP73Dn3QBLjFJE4JLrMYCK3mWiV9wG86dnDHxgq75ffq+CgsoAikrkuuOACLrjggrRsOy8vj4ULF6Zl27HMnDmTmTNnpjuMGssC9gP+WqVtPN4NkwXOuaudc0OBvwA/q/pmkYYuXE5v2bL6l9NLtESXGUz0NlOh6n51j2N6LpUFFBGRRKppwN0J+KRK2xDgn865zyq1PQYckujARIKsPtOJp8LQofG1Z+o2wf+58Jt6EqssYFBn+BQRkeCracBdClRUXzezvYEuQHGVft8CzRIfmkhwBT2n9/nn42vP1G2C/3MxciTMnu1d6Tbznh98EObMiWybPbv6Vf5o743WT0REJJqaBtyfASdUej0UcMDLVfrtBVSfx1OkAUtGTq/fGR/99EtHznG6jkk82/WbPhNtu+mYRVNERBqGmm6avB+YbWZZeBVJrgFWAUuq9BsKfJCc8ESCKZHl9MB/2bl0lPvzq23b3TM7Vm2vi1Tsa7Rt+C0VKCIi4ldNV7jnAncDk4BZwFbg/Mp1t82sAzAC+FsSYxQJnETn9PpNi0hHub90ScW+RtuG31KBIiIifsUccIdmrLwKaA3kO+f2dc79s0q3jUBX4K4kxigSOJVzeqH+Ob1+0yLiKfeX6pzjjRvja69NXfYV4tvXeNJdVAJQRETqqqYr3AA457Y756J8UQzOuV3OuW8126Q0RuGc3iOPjD+nt2qOcKy0i/qUp0t1znGiS+fVZV/jPRfxxKYSgCKSCMXFxYwYMYIuXbqQk5NDu3btGDx4MA899BBlZWUpjaVHjx6NfgbIVKl1wC0iiVW5jJ1z3vOWLZlfni7RsaViX+tTKlBEJF5//OMfOfbYY9m4cSOzZs3i5ZdfZs6cOfTq1YsJEybw7LPPpjtESZKabpoUkSSIlTfcrh20aFHzjI+JnBky0RIdWyr2NdY2kr1dEWl8XnvtNa6//nomTZrEXXdFZuIOGzaMq666iu+//75e2ygtLSU3N7de65Dk0BVukRSLlQu8caO/FJDGVJ4uFfsabRuN6RiLSGrMnDmTNm3a8Nvf/jbq8n333ZfDDz+c9evXM378eHr16kVeXh577703F1xwAWvWrInoP3XqVMyM999/n5NPPpkWLVowYsSIiuXz589nwIAB5OXl0bp1a84991xW+7gZZcWKFYwcOZL8/Hxyc3Pp06cPf/1r5MTjn3zyCcOHD6dDhw40a9aMbt26ce6557Jr1y4Atm3bxmWXXUa3bt3Izc2lY8eO/OQnP+Gjjz6K97A1GLrCLZJi6SjZlwp+y/iJiKTcikJYPgVKVkNeN+g9HXqm7g9TWVkZRUVFnHrqqTRrVvNcgRs3bqRZs2bceuut5Ofn89VXX3H77bdz7LHH8tFHH1V7/7Bhw7j44ou59tpradLEu456//33M2HCBMaOHcuNN97I1q1bmTp1KscffzzvvfceLVu2jLrtL7/8kqOOOooOHTpwxx13kJ+fzxNPPMHZZ5/NggULOOOMMwA47bTTaN26Nffddx/t27dnzZo1PP/885SXlwNw5ZVXsmjRImbMmMH+++/Pt99+y5tvvsnmzZvreygzlgbcIik2fXrkwBQaRo5wTWX8NOAWkbRZUQhLx0FZ6A9UySrvNaRs0L1hwwZ++OGH/9/evcc5VV97H/8sh4sit0oLKjCD1KJH8UgFvFYERcBLER+rxzrHItWixSr6WAtKVUQBLSq1KiKtCFaUUmqV4w1FBdun2B6oRWnVQkW8VkDUkSqVy3r+2DuQCcnMnplcdpLv+/XKK7P3/iVZyY8MKztr1o/KCGdWDjjgAG6//fYd29u2beOYY46hsrKSJ598ktNPP73W+EsvvZTRo0fv2N60aRNjxoxhxIgRzJw5c8f+I444gh49enDvvfdy2WWXpX3s8ePH4+4sWbKEDh06ADB48GDefvttrr32WoYOHcqGDRtYtWoVjz766I4EHOCcc87Z8fPSpUuprq7m/PPP37EvNe5yE6mkxMz61XH5hpkdYmbN678nESnVZcILsbqliEi9VozbmWwnbPss2B9Td999N4ceeiitW7emWbNmOxL1119/fZexqYns0qVLqampobq6mq1bt+64dOnShQMPPJAXXngh4+M+9dRTnHzyybRr167WbQcPHsyKFSuoqamhQ4cOdO/enbFjx/Lzn/+cVatW7XI/ffv2ZdasWUyaNIlly5blvftKHEWt4V5MsMJkussS4C/ARjMr8nN0IvlRijXC2W4LmC9Rlo/PxTgRyZPPMnzqz7Q/Bzp06MAee+wRqYb6jjvuYNSoUQwcOJCHH36YP/3pT7z44osAbN68eZfx++yzT63tdevWATBw4ECaN29e6/LKK6/wYbolgZNue//99+9yuyuvvBKADz/8EDPjmWeeoU+fPlx11VX06NGD7t27c/fdd9d6DhdeeCEzZ86kb9++dOzYkcsvv5zPUr8GLSNRS0pOI1h1cgUwn2Cp904Eq0z+J3ANcATwIzP7yN1vyUGsIhJjxVgqE7XuPNvjRCSPWlUGZSTp9udJs2bN6N+/P88//3y9nUTmzp3LCSecwK233rpj35o1azKON7Na24lSkFmzZnHwwQfvMj5T/XbitsceeyxjxoxJe3zfffcFoHv37tx///24OytWrODOO+9k1KhRdOvWjZNOOonWrVszefJkJk+ezNq1a5k/fz5jx46lRYsW3HzzzRkfv5RFPcM9DHjK3U9z91+6+9Ph9TeBp4AB7n4xcDdwfp33JCIlqRhLZaIuH5/tcSKSR4dOhIqUhvsVrYL9eTR27Fg2bty442xxqjVr1vDyyy/z2Wef0bx57Srd++67L/LjHH300bRp04bVq1fTp0+fXS4HHHBAxtsOGTKEl19+mYMPPjjtbVM/KJgZvXr14rbbbgNg5cqVu9xnVVUVV1xxBYccckja4+UiasJ9OvCbDMfmE5wBhyD53q+pQYkUg1GjoFkzWL48uB41qtAR1a9Uyx0Sz2v58p3PK91zTd2XrlsMBPujjEv9dlh17CIxtF81HD4DWlUBFlwfPiOvXUoA+vXrx6RJk7jzzjs58cQTmTNnDr/73e9YsGABo0ePpmfPnqxZs4YhQ4awcOFCJk2axKJFi7j66quZO3du5Mdp27YtU6ZMYfLkyVx00UU8+uijLF68mDlz5jBy5EgefPDBjLedMGECn3zyCf369WP27NksWbKERx55hBtvvJHvfve7ALz88ssMGDCA6dOns2jRIhYuXMiFF15Is2bNOP744wE46qijmDx5Mo899hiLFy/m+uuvZ8WKFQwaNKhpL2IRi1pSUgF8FXgmzbH9w+MA/w4vIiVt1ChIKldj27ad29OmFSam+uS63KFQ5RTpHnfEiOAs+xdf1L3PLFjtM5XZziS7rnGp9eml2vJRpOjtV533BDudiy++mH79+jF16lR++MMfsmHDBtq0aUOfPn245557+OY3v8mgQYP4+OOPmTp1Kps3b+a4445j4cKFdO/ePfLjXHjhhXTt2pUpU6bw4IMPsmXLFjp37ky/fv3o1atXxttVVlaybNkyxo8fz9VXX8369evp0KEDPXv2ZPjw4QDsvffeVFZWctttt/HOO++w++67c8ghh/DYY4/Ru3dvIPhwMW/ePG666Sa2bt1K9+7dmTp1KpdeemnTXsBi5u71XoCHgI3AGUBFuK8C+Fa4/8Fw36XAn6PcZ64uvXv39nLw/PPPFzqEslZR4R6kYO633PL8jp8rKgodWWZVVTtjTr5UVRXH/Ud53OS5iHoxq3s70/5WrdwfeKB2LA88EOyvb1w50O+o+CjGufjb3/5W6BByoqamptAhSCjqXNT3bxFY5hHy06glJZcAfwV+DXxuZh8AnwPzgJXhcYBPgElN/xggEm+ZOhzFufNRrssdClVO0dT7d69dd57uTHa6cenq04uxjl1ERHIvUsLt7hvc/VhgCHADQT33DcBgd+/n7h+G42a7+/ycRSsSExUVDdufqhC11Llu25evtoCpr91eezXt/qqqardorKqKNi5TEl2KLR9FRKRpop7hBsCD7iQ3uPuo8DpdTbdIyUvUJkfdnyxRc7x2bXDWNFHrnOuke+LEoE1fsmy27Tv55Ibtb4x0r11NDbRoUXtc8+a77tstw2+71Phy/TqJiEj5aVDCDWBmHc2sMvWSi+BE4mraNPj+93ee0a6oCLaj/MFkoVrH5brc4YknGra/MdK9dlu2QJs2O89MV1XBfffBzJm1n+uXvhQtPpWFiIhItkVd2r2tmd1nZp8B7wNr0lyazMwqzOwlM3ss3N7PzP5oZqvM7Fdm1qK++ygKc4BuBK9+t3Bbis60abB1K/TuHVxH7U5SyNZxuSx3yMfzynRf6RZOS32uGzdGv8+mvE7F1nqx2OIVESlGUdsC3kXQoeRe4BVy1/pvNPAq0DbcvhmY6u5zzWw6waI6d2e6cVGYA4wEEmfp1obbADqDVhZKtXVcPp5XpsdIbeOXrh1hPuIrtpUmiy1eEZFiFbWkZDBwpbtf4u4zwj+OrHVpaiBm1gU4BfhFuG3A8QQL6wDMJljxsriNY2eynfBZuF/KQqnWCOfjeaV7jHQ9stOV6OQjvmJbabLY4hURKVbmmXpgJQ8yWw98290X5SwQs/nAZKAN8EPgPOBFd98/PN4VeNLde6a57UjC88SdOnXq3ZAVmfJueR3Heke/m02bNtG6desmhyNN15i52LgR3n03WISlRQvo3Lnp3TbiIB/PK/UxEgvZAHTpsol33tk5F717133bbMe3vI73d2oscZDLePU7Kj6KcS7atWvH/vvvX+gwsm7btm1URG1nJTkVdS5Wr17NJ598kvH4gAEDlrt7n3rvKEqzbuAO4PYoYxtzAU4FpoU/9wceA74CrE4a0xV4pb77KvjCNw+4e5W7W3iduuBFlaePvKphD1OMCxmUKs1FYWVa+CbXC+7UF0s+F/9prFzGq/dFnj3wQDBxZsF10mpLxTgXWvhGci2uC988DZxqZjPN7FtmdnzqJeL9ZHIMMNTM3gTmEpSS/BRob2aJOvMuwHtNfJzcStRnrwWcnfXZyX+ENBFI+VqbVuF+EWmwOJXoxCmWKIotXsmgUL1GRSSyqAn3o8B+BGUe84BF4eWZpOtGc/er3L2Lu3cDzgaec/dq4HmC5eMBhodxxFeU+uxqYAZQBVh4PQP9waRIIyW38YPCtvErtpaCxRavZKBi/KLwyCOPMGTIEDp27Mgee+xBVVUVw4YN46mnnipoXGbG+PHjd2yPHz8eM2Pr1q113m7x4sWYGYsXL85tgCUiapeSATmNIrMxwFwzuxF4iaBLSnxlan+Wur8aJdgiWVRdHVwWLw7a+MUhlmJRbPFKGoXsNSqR/OxnP2P06NGce+65jB07lj333JN//OMfPP744zz33HMMGTKkYLEtXbqULl26FOzxy0WkhNvdl+Q6kKTHWgwsDn9+Azg8X4/dZJUEZSTp9ouIiORCqfYaLSG33HILw4YN46677qJNmzYAHH/88Xzve99j+/btBY3tyCOPLOjjl4sGrzQpdVB9toiI5JuK8WNv48aN7L333mmP7bZb7VRszZo1VFdX85WvfIWWLVvSq1cvfvvb39Yakyj7WLVqFaeccgqtW7emqqqKCRMm1ErgN23axCWXXEJlZSUtW7akU6dODBw4kNdee23HmNSSkoRXX32VAQMG0KpVK/bZZx+uvfbaSB8OHn74YY488khatWpF+/btOfPMM3lL37ZkTrjN7DkzOzDp57ouz+Yv5BhTfbaIiOSbivHrV+AVng8//HBmz57N7bffzt///veM495++22OOOIIVqxYwdSpU1mwYAGHHXYYZ5xxBgsWLNhl/Omnn87xxx/PI488wrBhw7juuuuYPXvn0iiXX3458+bN47rrruOZZ55h+vTp9OrVi48//rjemIcNG8bAgQN55JFHOOecc7jhhhuYMGFCnbeZPn06Z5xxBgcddBDz58/nnnvuYeXKlRx33HF8+umn9T5mKaurpMSSft6NoO9GlLHlTfXZIiKSbyrGzywGKzxPnz6db33rW1xzzTVcc801dOjQgRNPPJERI0YwaNCgHePGjx+Pu7NkyRI6dOgAwODBg3n77be59tprGTp0aK37veKKKxgxYgQAAwcO5LnnnuOhhx7asW/p0qVUV1dz/vnn77jN6aefHinm733ve4wdOxaAQYMGUVNTw6233spll11G+/btdxm/adMmxowZw4gRI5g5c+aO/UcccQQ9evTg3nvv5bLLLov02KUo4xludx/g7q+FP/cPtzNe8heyiIiISEQxWOG5R48evPTSSzz55JOMGzduR5nI4MGDufHGG3eMe+qppzj55JNp164dW7du3XEZPHgwK1asoKamptb9nnLKKbW2e/bsWat8o2/fvsyaNYtJkyaxbNkytm3bFjnms846q9b22WefzaZNm1i5cmXa8UuXLqWmpobq6upasXfp0oUDDzyQF154IfJjlyLVcIuIiEjpitpBLMcqKio45phjuPHGG1m0aBFvvPEGhxxyCNdffz0fffQRAOvWreP++++nefPmtS5XXnklAB9++GGt+9wrZancli1bsnnz5h3bd9xxBxdeeCEzZ86kb9++dOzYkcsvv5zPUttIptGpU6e02++++27a8evWrQOCM+2p8b/yyiu7xF5uMpaUmFm/htyRu5f3RxcpbXMIzoa8RdB1ZiIqHZKSNWdO0ML5rbeCRhcTJ6paQYpYTDuI7bvvvlxwwQWMHj2aVatWcfjhh9OhQweOPfZYxowZk/E2DdG6dWsmT57M5MmTWbt2LfPnz2fs2LG0aNGCm2++uc7bfvDBB3Tv3r3WNkDnzp3Tjk+UwMyaNYuDDz54l+OJ7izlqq4a7sXsrNs26q7hBqh/QXqRYhSD+j+RfEksWpg4AZZYtBCUdEuRmkjt3+GQ9w5ib7/9Nl27dt1lf6JbSKKDyZAhQ1i6dCkHH3wwe+yxR1ZjqKqq4oorrmDOnDkZy0KSzZs3b0cNN8DcuXNp3bo1PXv2TDv+6KOPpk2bNqxevZrhw4dnLe5SUVfCnVyX3R64A1hJsPT6B0An4NvAwcDFuQpQpODqqv9TAiIlpq5FC5VwS1FK/Lst4LeUPXv2ZMCAAQwZMoSDDjqImpoannjiCaZPn85ZZ51FZdgzfcKECRx++OH069ePH/zgB3Tr1o2PPvqIlStX8sYbb9T6Y8QojjrqKIYOHcohhxxC69atWbJkCStWrIiUEP/85z9n+/bt9O3bl4ULF/KLX/yC8ePHp/2DSYC2bdsyZcoULr74YtavX89JJ51Eu3btePfdd1myZAn9+/fnnHPOaVD8pSRjwp282I2ZzQKedvcLUobdb2b3Av8H+J+cRChSaDGp/xPJBy1aKCWpwB3Ebr75Zp544gkmTZrEunXrqKiooEePHtx00021OndUVlaybNkyxo8fz9VXX8369evp0KEDPXv2bNRZ4379+jFv3jxuuukmtm7dSvfu3Zk6dSqXXnppvbd99NFHueSSS7jhhhto164dP/7xj7nmmmvqvM2FF15I165dmTJlCg8++CBbtmyhc+fO9OvXj169ejU4/pLi7vVegI+AEzMcGwRsjHI/+bj07t3by8Hzzz+/c+MBd69ydwuvH2jAHTXltqUq9TXp4On/tVUFw2vNhRRUqc3FAw+4V1W5mwXXD+Th/VlV5Q67XqqqGhZfqc1FMSvGufjb3/5W6BByoqamptAhSCjqXNT3bxFY5hHy06hdSnYD9s9w7GuofrtwEvXFawmq7BP1xVGa+jfltqUq3WtSA7RIGacVRCXHErXUa9cGKW+ilnpOjt+fURctLFR8IiLFKGrC/Tgw2czONLMKADOrMLOzgBuBx3IVoNSjKf1FY9CbNHbSvSZbgDZoBVHJq7pqqXMp6qKFhYpPRKQY1fVHk8kuBboCvwK2mtlHwJfC2/8+PC6F0JT6YtUm7yrTc98IbMhnIFLuMtVMr10L3brltmVflEULVestIhJdpITb3TcAx5rZicCRwD7A+8BSd1+Uw/ikPk3pLxrT3qQFpddEYqKyMkiuU5nt3F/Iln2Z4qvUe0VEZBcNWmnS3Z9x9xvcfVR4rWS70CYS1BMni1pf3JTbliq9JhIT6WqpzYJ66WSFKuOIWust0lie+o9dJM+y+W+wwUu7m1lHM6tMvWQtImmYaoJ64sbUFzfltqVKr4nERLpa6ky/+wtRxhG11lukMZo3b87nn39e6DCkzH3++ee0bNkyK/cVqaTEzNoCtwP/BWR6ZHUqKZSm9BctcG/SWNJrIjGRWkvdrVu8yjii1HqLNEbHjh1599136dy5M3vssQdmVuiQpEy4O1u3buXTTz9lw4YNdOrUKSv3G/WPJu8CzgDuBV4B/p2VRxcRkcgmTqy97DqojENKU9u2bQF477332LJlS4GjyZ7Nmzez++67FzoMoe65aNasGbvvvjuVlZVZm6+oCfdg4Ep3vysrjyoiIg2WOJs8blxuu5SIxEHbtm13JN6lYvHixXz9618vdBhC/uciag23Aa/nMhApEXOAbgT/srpR3ovoiORAdTW8+SZs3x5cK9kucXPmBLVEu+0WXGtlIZGiFDXhngt8M5eBSAnQypUiItmj5TxFSkbUkpKngZ+aWRvgCYJlQGpx9+eyGZgUobpWrtRZOBGRhqlrOU99tSFSVKIm3I+G1/sB5yXtd4JyE0ddSkQrV4qIZI+W8xQpGVET7gE5jUJKQ6ZVGvciqOd+KxwzEZ3xFhGpj5bzFCkZUZd2X5LrQKQETCSo2U7+BrQ58CnwYbidqOsGJd0iInVRH0iRktGglSbN7MtmdqqZDTezvcJ9u5tZg1eslBKUbpXGtsAXKeMSdd0iIpKZlvMUKRlRV5o04CfAJUALgprtvgR/PPko8HvghhzFKMUkdZXGTB/FVIIoIlI/LecpUhKinpm+CvgBMAE4guD8ZcL/AKdmOS4pFZlKDVWCKCIiImUiasJ9ATDB3ScBf045thr4alajktIxEWiVsq9VuF9ERESkDERNuDsDL2Y49gWwZ3bCkZKTrq57BvqDSRERESkbURPud4GeGY4dCqzJTjiSU4Vadr0aeBPYHl4r2RZJS6t4i4iUpqh9uH8NXGtmf2bnmW43sx7AFQTnLCXOEsuuJ7pLqT2fSKwkVvFOdIBLrOIN+ps5EZFiF/UM93jgNeAFYFW479fAK+H2TVmPTLKrrmXXRaTg6lrFW0REilukhNvdPwf6Eyzr/gdgEfC/BOdIT3T31E7LEjdadr1pClWOI2VDq3iLSFapRi1WopaU4O7bgF+GFyk2mZZdV3u++qkcR/JAq3iLSNaoRi12GrrS5P5mdo6ZXWlm3zaz/XMVmGSZ2vM1nspxJA8mTgxW7U6mVbxFpFFUoxY7UVea3B2YBpwLVCQd2mZms4GL3f3fOYhPsiXxgXYcQRlJJUGyrQ+69VM5juRB4qTTuHFBGUllZZBs62SUiDSYatRiJ+oZ7lsIUrPrgP2BNuH1eIIkfEougpMsU3u+xtFqmZIn1dXw5puwfXtwrWS7iVTDKuUqUy2aatQKJmrCfTZwvbtPcvc33P1f4fVEguXez8ldiCIFpnIckeKTqGFduxbcd9awKumWcqAatdiJmnC3BP6U4dgfgRbZCUckhrRapkjxUQ2rlLPqapgxA6qqwCy4njFDX5sVUNSEexEwKMOxQcBz2QlHJM+itvtTOY5IfEQpFVENq5Q71ajFStS2gLcBvzSzPQkWvPkA6AScBZwM/LeZdU8Mdvc3sh2oSNap3Z9I8Yna7kx9FkUkRqKe4V5C8Cdi3weeBVaG1xeF+5cQrDiZuIjEn9r9iRSfqKUiqmEVkRiJeoZ7RE6jECkEtfsTKT5RS0XUZ1FEYiRSwu3us3MdiEjeafVNkeLTkFKR6mol2CISCw1aaTLBzNqZWR8z65LtgETyRu3+RIqPSkVEpAhlTLjNbLCZ3ZRm/9XAOoJ2gGvN7EEzi1qaIhIfavcnUnzU7kxEilBdZ7gvAnok7zCzE4EbgdeAy4B7gP8CRucqQJGcUrs/keKjdmeNp9U3C2SErAAAF3tJREFURQqirjPTXwduSNk3AtgMDHb3fwKYGQQrTd6aiwBFREQkC6K2VBSRrKvrDHdH4B8p+04Efp9ItkOPk3ImXERERGJGq2+KFExdCfenwJ6JDTP7GtABeDFlXA1Qkf3QREREJGu0+qZIwdSVcL8GnJa0fRrgwNMp4/YjWHlSRERE4irTKpvp9qvWWySr6qrhngo8bGZ7ESTU5wGvAP8vZdzpwIqcRCciIiLZMXFi7RpuSN9SUbXeIlmX8Qy3uz9C0ImkL/AdglKSM93dE2PCPtwDgCdyHKeIiIg0RdSWiqr1Fsm6Ohe+cfefuXuVu7dx9xPcfVXK8Xfcvb27z8htmCIiUlAqMSgNUVoqqtZbJOsatdKkiIiUkUSJwdq14L6zxEBJd2lqSK23iESihFtEROqmEoPyMnFiUNudLF2tt4hEpoRbRETqphKD8hK11ltEIqurS4mIiEhQSrB2bfr9Upqqq5Vgi2SRznCLiEjdVGIgItIkSrhFRKRuKjEQEWmSWCTcZtbVzJ43s1fN7K9mNjrcv5eZPWNmq8LrLxU6VhERiSG1LRSRGItFwg1sBa5w9/8AjgQuNrODgLHAs+7+NeDZcFtERPIp7m0B4x6fiJS9WCTc7v6+u/85/PlT4FWgM3AaMDscNhsYVpgIRUTKWNzbAsY9PhEpe5a0UnssmFk34AWgJ/CWu7dPOvaRu+9SVmJmI4GRAJ06deo9d+7c/ARbQJs2baJ169aFDkPQXMSJ5iJHli/PfKx377S78zoXjYivnOh9ER+ai/jI1lwMGDBgubv3qW9crBJuM2sNLAEmuvvDZvZxlIQ7WZ8+fXzZsmW5DrXgFi9eTP/+/QsdhqC5iBPNRY5065a+LWBVVbA8eBp5nYtGxFdO9L6ID81FfGRrLswsUsIdi5ISADNrDvwGmOPuD4e7PzCzfcLj+wDrChWfiEjZintbwLjHJyJlLxYJt5kZcC/wqrvflnRoATA8/Hk48Gi+YxMRKXtxbwsY9/hEpOzFIuEGjgHOBY43s7+El5OBm4ATzWwVcGK4LSIi+VZdHZRnbN8eXMctmY17fCKSPUXYBjQWS7u7++8By3D4hHzGIiIiIiIxlWgDmuhMlGgDCrH+oB2XM9wiIiIiInUr0jagSrhFREREpDi89VbD9seEEm4pfnOAbgT/mruF2yKSXUVYMylNoPmWuKqsbNj+mFDCLcVtDsGSR2sBD69HoqRbJJu0dHp50XxLnBVpG1Al3FLcxgEppVx8Fu4Xkewo0ppJaSTNt8RZkbYBVcItxS1TyVa8S7lEikuR1kxKI2m+sy9RorN8uUp0sqEI24Aq4ZbilqlkK96lXCLFZa+9GrZfiluR1sjGVnKJDqhEp0wp4ZbiNhFIKeWiVbhfREQarkhrZGNLJTqCEm4pdtXADKCKYOmkqnA7/t8uiRSPjRsbtl+KW5HWyMaWSnQEJdzFJ9ECbzlqgZdQDbwJbA+v9X+CSHaVUolBKbS7y8dzKMIa2dgqpfePNJoS7mKS3AIP1AJPRPKjVEoMSqHdXSk8h3JTKu8faRIl3MVELfBEpBBKpcSgFGppS+E5lJvk9w8U7/tHmkQJd5ylrqC4NsO4OJWB5WPVR60sKZJ/pVBikI9a2lyXe6geuDgl3j+9exfv+0eaRAl3XKVbQdEyjI1LGVg+Vn3UypIi0li5rqXNR7mH6oFFipIS7rhKVz7i7Jp0x6kFXj5KXlRWIyKNleta2nyUe6geWKQoKeGOq0zfDjpB6zuIXwu8fKz6qJUlRaSxcl2Lno9yj1KppxcpM0q44yrTt4Md8hpFw+Rj1UetLCkiUeW7BWC+yj1KoZ5epMwo4Y6rdCsoNgc+Jb5tAfOx6qNWlhSRKNLVU48YAd/9bu5qrFXuISIZKOGOq3QrKLYFvkgZF6f65Xys+qiVJUUkinT11Fu2wBcpv0SzWWOtcg8RyUAJd5ylrqCYaRXlONUv52PVR60sKZJbpbAaY0PqprNdY61yDxFJoYS7mKh+WURyrVRWMmxI3bRa6olIjinhLiaqXxaRXCuVlQzT1VM3bw4tWtTepxprEckDJdzFJLl+GVS/LCLZVyorGaarp77vPpg5UzXWIpJ3SriLTaJ+uTeqXxYpdYWopS6llQzT1VOrxlpECkAJt4hIHBWqllqt7UREsk4Jt4hIHBWqllqt7UREsk4Jt4hIHDW1lrop5SilUnZRCu0NRaQkNCt0ACIikkZlZVBGkm5/fRLlKIkz5IlyFCje5Lmh9BqISIzoDLeISBw1pZa6VFr7NYVeAxGJESXcIiJx1JRa6lJp7dcUeg1EJEaUcIuIlJpSau3XWHoNRCRGlHCLiMRRU9oCqrWfXgMRiRUl3CIicdSUGmS19tNrICKxooRbRCSOmlqDXCqt/ZpCr0F5U1tIiREl3CIicaQaZJHGK9RKrSIZKOEWEYkj1SCLNJ7aQkrMKOEWEYkj1SCLNJ7aQkrMKOEWEYmrqDXIqlUVqU0lWRIzSrhFRIqZalVFdqWSLIkZJdwiIsVMtaoiu1JJlsSMEu5cmwN0I3ilu4XbTRknIpJMtaoi6aktpMSIEu5cmgOMBNYCHl6PZNdkOuo4EZFUqlUVEYk9Jdy5NA5I+aaXz8L9jRknIpJKtaoiIrGnhDuXMn2jm7o/6jgRkVSqVRURiT0l3LmU6Rvd1P1Rx+WL6slFSlOh2geqbaGIlDkl3Lk0EUj5ppdW4f7GjMsH1ZOLFJeobQEL1T5QbQtFRJRw51Q1MAOoAiy8nhHub8y4fFA9uUhxidoWsFDtA9W2UERECXfOVQNvAtvD60xJdNRxuZavevKmlK2o5EVkp6htAQvVPlBtC0VElHBLinzUkzelbEUlLyK1RW0LWKj2gWpbKCKihFtS5KOevCllKyp5EaktalvAQrUPVNtCEREl3LFWiNKJfNSTN6VsRS0URWqL2hawUO0D1bZQRIRmhQ5AMkiUTiTO5iZKJyD39d3VOX6MSoLnk25/Lm8rUqqqq6MlsFHHZVuhHldEJCZ0hjuuSrl0oillK3FqoSgiIiISgRLuuCrl0ommlK3EqYWiiIiISAQqKYmrUi+daErZSq5LXkRERESySGe440qlEyIiIiIlQQl3XKl0QkRERKQkKOGOs7isPikiMmoUNGsWtPZr1izYFhGRSFTDLSIidRs1Cu6+e+f2tm07t6dNK0xMIiJFRGe4RUSkbjNmNGy/iIjUooRbRETqtm1bw/aLiEgtsU+4zWyImb1uZqvNbGyh4xERKTsVFQ3bLyIitcQ64TazCuAu4CTgIODbZnZQYaMSESkzI0c2bL+IiNQS64QbOBxY7e5vuPsXwFzgtALHJCJSXqZNg+9/f+cZ7YqKYFt/MCkiEom5e6FjyMjMvgUMcfcLwu1zgSPc/Qcp40YCIwE6derUe+7cuXmPNd82bdpE69atCx2GoLmIE81FfGgu4kNzER+ai/jI1lwMGDBgubv3qW9c3NsCWpp9u3xCcPcZBMvC0KdPH+/fv3+Owyq8xYsXUw7PsxhoLuJDcxEfmov40FzEh+YiPvI9F3EvKXkH6Jq03QV4r0CxiIiIiIg0WNwT7v8FvmZm+5lZC+BsYEGBYxIRERERiSzWJSXuvtXMfgAsBCqAme7+1wKHJSIiIiISWawTbgB3fwJ4otBxiIiIiIg0RtxLSkREREREipoSbhERERGRHFLCLSIiIiKSQ0q4RURERERySAm3iIiIiEgOKeEWEREREckhJdwiIiIiIjmkhFtEREREJIfM3QsdQ1aZ2XpgbaHjyIMvAxsKHYQAmos40VzEh+YiPjQX8aG5iI9szUWVu3+lvkEll3CXCzNb5u59Ch2HaC7iRHMRH5qL+NBcxIfmIj7yPRcqKRERERERySEl3CIiIiIiOaSEu3jNKHQAsoPmIj40F/GhuYgPzUV8aC7iI69zoRpuEREREZEc0hluEREREZEcUsItIiIiIpJDSriLgJl1NbPnzexVM/urmY0O9+9lZs+Y2arw+kuFjrUcmFmFmb1kZo+F2/uZ2R/DefiVmbUodIzlwMzam9l8M3stfG8cpfdEYZjZ5eHvppVm9pCZ7a73Rf6Y2UwzW2dmK5P2pX0vWOBnZrbazF42s8MKF3lpyTAPU8LfUS+b2W/NrH3SsavCeXjdzAYXJurSlG4uko790MzczL4cbuflPaGEuzhsBa5w9/8AjgQuNrODgLHAs+7+NeDZcFtybzTwatL2zcDUcB4+As4vSFTl53bgKXc/EDiUYE70nsgzM+sMXAr0cfeeQAVwNnpf5NMsYEjKvkzvhZOAr4WXkcDdeYqxHMxi13l4Bujp7v8J/B24CiD8P/xs4ODwNtPMrCJ/oZa8Wew6F5hZV+BE4K2k3Xl5TyjhLgLu/r67/zn8+VOCxKIzcBowOxw2GxhWmAjLh5l1AU4BfhFuG3A8MD8connIAzNrC/QD7gVw9y/c/WP0niiUZsAeZtYMaAW8j94XeePuLwAbU3Znei+cBtzvgReB9ma2T34iLW3p5sHdn3b3reHmi0CX8OfTgLnu/m93XwOsBg7PW7AlLsN7AmAq8CMguWNIXt4TSriLjJl1A74O/BHo5O7vQ5CUAx0LF1nZ+CnBm3V7uN0B+DjpF+o7BB+GJLe6A+uB+8Lynl+Y2Z7oPZF37v4ucAvBGaP3gU+A5eh9UWiZ3gudgbeTxmlu8ue7wJPhz5qHPDOzocC77r4i5VBe5kIJdxExs9bAb4DL3L2m0PGUGzM7FVjn7suTd6cZql6budcMOAy4292/DvwLlY8URFgbfBqwH7AvsCfBV7Sp9L6IB/3OKgAzG0dQHjonsSvNMM1DjphZK2AccG26w2n2ZX0ulHAXCTNrTpBsz3H3h8PdHyS+9giv1xUqvjJxDDDUzN4E5hJ8Zf5Tgq+fmoVjugDvFSa8svIO8I67/zHcnk+QgOs9kX8DgTXuvt7dtwAPA0ej90WhZXovvAN0TRqnuckxMxsOnApU+87FTzQP+fVVgpMCK8L/w7sAfzazvcnTXCjhLgJhnfC9wKvuflvSoQXA8PDn4cCj+Y6tnLj7Ve7exd27Efyxy3PuXg08D3wrHKZ5yAN3/yfwtpkdEO46Afgbek8UwlvAkWbWKvxdlZgLvS8KK9N7YQHwnbAzw5HAJ4nSE8k+MxsCjAGGuvtnSYcWAGebWUsz24/gD/b+VIgYy4G7v+LuHd29W/h/+DvAYeH/JXl5T2ilySJgZt8Afge8ws7a4asJ6rjnAZUE/+md6e7p/khAsszM+gM/dPdTzaw7wRnvvYCXgP92938XMr5yYGa9CP54tQXwBjCC4CSC3hN5ZmbXA/9F8JX5S8AFBDWQel/kgZk9BPQHvgx8AFwHPEKa90L4oehOgg4OnwEj3H1ZIeIuNRnm4SqgJfBhOOxFd78oHD+OoK57K0Gp6JOp9ymNk24u3P3epONvEnRW2pCv94QSbhERERGRHFJJiYiIiIhIDinhFhERERHJISXcIiIiIiI5pIRbRERERCSHlHCLiIiIiOSQEm4RKVnhku9uZrfVPzqezOxNM5tVz5hu4fO8IE9hxZKZ9Tazz8ysc9K+N83sgQbcx3lmdl6GY18P778yC+GKSBlRwi0iJcnM9gDODDerk1Y9lNI1BZjp7u/m4s7d/SXgGeCGXNy/iJQuJdwiUqpOB9oCTwAdCRY1kBJlZocBA4C7G3n775vZ34GfA/ea2Qdm9riZ7ZUy9B7gHDPbt2kRi0g5UcItIqVqOPARcB7wOfCd1AFmNj4sxfhamFxtMrO1Znatme2WNK5/OG6omd1pZhvMbL2ZPWBm7ZPGJUo7zkt5nMTt+yftG2RmT5jZ+2GZwkozu8LMKrLx5KM+t3DsV8xsmpm9bWb/Dq9/aWYtk8YMMbOlZva5mX1iZo+Y2QEp97PYzH4fjv1LOPYlMzvCzJqZ2aTw+W40s1lmtmfK7VuZ2c1mtsbMvgivx6XGm8H3gJfd/a/1vC4VZjbDzGrM7IRw31BgGsFy9LcAPwGuAGqAPVLu4ulw/3kRYhIRAZRwi0gJCs8+DgR+5e7rCZa5HmpmX8pwk98CzwHDwrHXEyTsqW4HHDgHmACcEe5rjO7AswRLO58CzAbGAxMbeX+Z1PncwtfkDwRLs98GnAz8CGgOtAjHDAEeBzaF474P9AR+n1wvHdqfoLTjJoKSnpbAAoIzz/sQJKoTgGqCpa8TcTQDFhIsC387cBLwC+Ca8P7qMwT4XV0DwjKj3wCnAf3d/dnw0AkEH84uAl4HXnf3B9z926nlKe6+FViKvjERkQZQTaOIlKJzCU4o3B9uzwa+TZAsTk8z/lZ3vy/8eZGZHR+Ovy9l3Avufkn489PhGd4LzOw8d/eGBOjuO+IwMyNIFlsAPzSzq919e0Purw71PbfLCZL/PmGNcsJDST/fCLwBnBQmnJjZUuDvBGeC/2/S2A7A0e7+RjhuN+BRYD93HxiOWWhm/QgS8h+F+74NfAM4zt1fCPc9G7w0XGdmN7v7unRP0Mw6Ad2AFZlehPCDxQJgX+AYd1+ddPh9gvKj3plun+Il4Eoz2y2L8yQiJUxnuEWkFH0HWOXuS8PtRcB7pCkrCT2esr0SSNeJInXcKwRncDs1NEAz28fM7jGztcAXwBaCxLY9Qc15ttT33AYB/5uSbCfHuSdwGMG3BVsT+919DfD/gONSbvL3RLIdei28Xpgy7jWgS/hhA4IzxmuBP4TlJ83Cs95PE5xtP7KO55iop15fx/HfAa3ZNdkGuAt4EfgjMJmgRvs7ZtY6w/2tJ5j31PpuEZG0lHCLSEkxs77AQcDDZtY+rLFuAzwMHGVmPdLcbGPK9r+B3SOOI8PYumLcjeBs66kESfbxQF92lpM06P7qUd9z6wC8U8ftvwQYwVngVP9k16Tzo5TtL+rY3wxI1Kx3BKoIPngkX/6UFGcmiefz7wzH/xM4GJjr7v9MPejun7r7N4BjCeq4OwN3AqvMrFea+/s8vE6t7xYRSUslJSJSahL1yWPCS6rvAD/O0WNvDq9bpOxPTRa/CvQBznX3HT2izeybOYqrLhsIEsxMPiKoW987zbG9gQ+zFMeHwBrgrAzH36znthB8OEjnKYJyk5+Y2WZ3T1t37+5/CD+QPQ08BiwDbgYGpwxNfMjYUEdMIiI7KOEWkZJhZi2AswlKA8amGTIVONfMrmlozXVEHxCcZe2Zsv+UlO1W4fWWxA4za07wh4T59jTwYzM71N13qYF293+Z2XLgTDMb7+7bAMysCjgauCNLcTxF8Eeom9z9tfoGp3iT4MNO90wD3H2KmW0FfhrWXk9NHDMzS/334O4bzGwlO8tVku0HvO3un6c5JiKyCyXcIlJKTiU4m3yFuy9OPWhm9xB0y+hPUDqQVe7uZvYr4HwLejq/TpBs908Z+ipBvfJEM9tGkHhfnu14IppK0HVlkZndSFCX/mWCTh4XufunBJ1CHgceM7NpBLXQ1wOfALdmKY45wAiCP5S8leCMdAuCbwOGAsPc/bN0N3T3L8zsj8DhdT2Au08NX++fmlmFu98SHvqpmW0GngS+ArQ0sx8R1JVPSnNXRwAvpNkvIpKWEm4RKSXDgU+BX2c4/hBB67vh5CDhDo0m+PuY8eH1POASghIFYEeCOIygTvh+gjrrmcBbBAuv5I27f2xmxxDUko8l+MDyAUErwS/CMU+Z2SkEbfzmhfsXAz9y9/eyFMcWMxscxjCS4Czyv4B/ECT7X9Rxc4BfAVPMbE93/1cdj/OzMOm+IzzT/ROC1okXE8zFPgQlNG8RvCY3Jt/ezLoChxJ8CBERicRy862qiIhI/phZW4I//hyVXBffiPs5D8DdZ2U4PoagD/lXE+U1IiL1UZcSEREpeu5eQ/AHjj9KajWYVWa2O8E3GNcq2RaRhlBJiYiIlIrbCNoM7kPQd70x/lLHsW4Eq2D+spH3LSJlSiUlIiIiIiI5pJISEREREZEcUsItIiIiIpJDSrhFRERERHJICbeIiIiISA4p4RYRERERyaH/D96QMIg6XnkD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18" y="2018661"/>
            <a:ext cx="7133675" cy="4395201"/>
          </a:xfrm>
          <a:prstGeom prst="rect">
            <a:avLst/>
          </a:prstGeom>
        </p:spPr>
      </p:pic>
      <p:graphicFrame>
        <p:nvGraphicFramePr>
          <p:cNvPr id="18" name="Table 17"/>
          <p:cNvGraphicFramePr>
            <a:graphicFrameLocks noGrp="1"/>
          </p:cNvGraphicFramePr>
          <p:nvPr>
            <p:extLst>
              <p:ext uri="{D42A27DB-BD31-4B8C-83A1-F6EECF244321}">
                <p14:modId xmlns:p14="http://schemas.microsoft.com/office/powerpoint/2010/main" val="3622829963"/>
              </p:ext>
            </p:extLst>
          </p:nvPr>
        </p:nvGraphicFramePr>
        <p:xfrm>
          <a:off x="7286393" y="2219103"/>
          <a:ext cx="4783688" cy="3732475"/>
        </p:xfrm>
        <a:graphic>
          <a:graphicData uri="http://schemas.openxmlformats.org/drawingml/2006/table">
            <a:tbl>
              <a:tblPr firstRow="1" bandRow="1">
                <a:tableStyleId>{00A15C55-8517-42AA-B614-E9B94910E393}</a:tableStyleId>
              </a:tblPr>
              <a:tblGrid>
                <a:gridCol w="2391844">
                  <a:extLst>
                    <a:ext uri="{9D8B030D-6E8A-4147-A177-3AD203B41FA5}">
                      <a16:colId xmlns:a16="http://schemas.microsoft.com/office/drawing/2014/main" xmlns="" val="3879808329"/>
                    </a:ext>
                  </a:extLst>
                </a:gridCol>
                <a:gridCol w="2391844">
                  <a:extLst>
                    <a:ext uri="{9D8B030D-6E8A-4147-A177-3AD203B41FA5}">
                      <a16:colId xmlns:a16="http://schemas.microsoft.com/office/drawing/2014/main" xmlns="" val="4123265277"/>
                    </a:ext>
                  </a:extLst>
                </a:gridCol>
              </a:tblGrid>
              <a:tr h="746495">
                <a:tc gridSpan="2">
                  <a:txBody>
                    <a:bodyPr/>
                    <a:lstStyle/>
                    <a:p>
                      <a:pPr algn="ctr"/>
                      <a:r>
                        <a:rPr lang="en-IN" sz="2400" dirty="0" smtClean="0"/>
                        <a:t>Recommendations</a:t>
                      </a:r>
                      <a:endParaRPr lang="en-IN" sz="2400" dirty="0"/>
                    </a:p>
                  </a:txBody>
                  <a:tcPr anchor="ctr"/>
                </a:tc>
                <a:tc hMerge="1">
                  <a:txBody>
                    <a:bodyPr/>
                    <a:lstStyle/>
                    <a:p>
                      <a:endParaRPr lang="en-IN" dirty="0"/>
                    </a:p>
                  </a:txBody>
                  <a:tcPr/>
                </a:tc>
                <a:extLst>
                  <a:ext uri="{0D108BD9-81ED-4DB2-BD59-A6C34878D82A}">
                    <a16:rowId xmlns:a16="http://schemas.microsoft.com/office/drawing/2014/main" xmlns="" val="4061924677"/>
                  </a:ext>
                </a:extLst>
              </a:tr>
              <a:tr h="746495">
                <a:tc>
                  <a:txBody>
                    <a:bodyPr/>
                    <a:lstStyle/>
                    <a:p>
                      <a:pPr algn="l"/>
                      <a:r>
                        <a:rPr lang="en-IN" dirty="0" smtClean="0"/>
                        <a:t>High</a:t>
                      </a:r>
                      <a:r>
                        <a:rPr lang="en-IN" baseline="0" dirty="0" smtClean="0"/>
                        <a:t> Income – High Spending</a:t>
                      </a:r>
                      <a:endParaRPr lang="en-IN" dirty="0"/>
                    </a:p>
                  </a:txBody>
                  <a:tcPr anchor="ctr"/>
                </a:tc>
                <a:tc>
                  <a:txBody>
                    <a:bodyPr/>
                    <a:lstStyle/>
                    <a:p>
                      <a:r>
                        <a:rPr lang="en-IN" dirty="0" smtClean="0"/>
                        <a:t>Loyalty Cards</a:t>
                      </a:r>
                      <a:endParaRPr lang="en-IN" dirty="0"/>
                    </a:p>
                  </a:txBody>
                  <a:tcPr anchor="ctr"/>
                </a:tc>
                <a:extLst>
                  <a:ext uri="{0D108BD9-81ED-4DB2-BD59-A6C34878D82A}">
                    <a16:rowId xmlns:a16="http://schemas.microsoft.com/office/drawing/2014/main" xmlns="" val="2787223130"/>
                  </a:ext>
                </a:extLst>
              </a:tr>
              <a:tr h="7464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High</a:t>
                      </a:r>
                      <a:r>
                        <a:rPr lang="en-IN" baseline="0" dirty="0" smtClean="0"/>
                        <a:t> Income – Low Spending</a:t>
                      </a:r>
                      <a:endParaRPr lang="en-IN" dirty="0" smtClean="0"/>
                    </a:p>
                  </a:txBody>
                  <a:tcPr anchor="ctr"/>
                </a:tc>
                <a:tc>
                  <a:txBody>
                    <a:bodyPr/>
                    <a:lstStyle/>
                    <a:p>
                      <a:r>
                        <a:rPr lang="en-IN" dirty="0" smtClean="0"/>
                        <a:t>Discounts</a:t>
                      </a:r>
                      <a:endParaRPr lang="en-IN" dirty="0"/>
                    </a:p>
                  </a:txBody>
                  <a:tcPr anchor="ctr"/>
                </a:tc>
                <a:extLst>
                  <a:ext uri="{0D108BD9-81ED-4DB2-BD59-A6C34878D82A}">
                    <a16:rowId xmlns:a16="http://schemas.microsoft.com/office/drawing/2014/main" xmlns="" val="4255972771"/>
                  </a:ext>
                </a:extLst>
              </a:tr>
              <a:tr h="7464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Low</a:t>
                      </a:r>
                      <a:r>
                        <a:rPr lang="en-IN" baseline="0" dirty="0" smtClean="0"/>
                        <a:t> Income – High Spending</a:t>
                      </a:r>
                      <a:endParaRPr lang="en-IN" dirty="0" smtClean="0"/>
                    </a:p>
                  </a:txBody>
                  <a:tcPr anchor="ctr"/>
                </a:tc>
                <a:tc>
                  <a:txBody>
                    <a:bodyPr/>
                    <a:lstStyle/>
                    <a:p>
                      <a:r>
                        <a:rPr lang="en-IN" dirty="0" smtClean="0"/>
                        <a:t>Cashback</a:t>
                      </a:r>
                      <a:endParaRPr lang="en-IN" dirty="0"/>
                    </a:p>
                  </a:txBody>
                  <a:tcPr anchor="ctr"/>
                </a:tc>
                <a:extLst>
                  <a:ext uri="{0D108BD9-81ED-4DB2-BD59-A6C34878D82A}">
                    <a16:rowId xmlns:a16="http://schemas.microsoft.com/office/drawing/2014/main" xmlns="" val="3586753854"/>
                  </a:ext>
                </a:extLst>
              </a:tr>
              <a:tr h="7464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Low</a:t>
                      </a:r>
                      <a:r>
                        <a:rPr lang="en-IN" baseline="0" dirty="0" smtClean="0"/>
                        <a:t> Income – Low Spending</a:t>
                      </a:r>
                      <a:endParaRPr lang="en-IN" dirty="0" smtClean="0"/>
                    </a:p>
                  </a:txBody>
                  <a:tcPr anchor="ctr"/>
                </a:tc>
                <a:tc>
                  <a:txBody>
                    <a:bodyPr/>
                    <a:lstStyle/>
                    <a:p>
                      <a:endParaRPr lang="en-IN" dirty="0"/>
                    </a:p>
                  </a:txBody>
                  <a:tcPr anchor="ctr"/>
                </a:tc>
                <a:extLst>
                  <a:ext uri="{0D108BD9-81ED-4DB2-BD59-A6C34878D82A}">
                    <a16:rowId xmlns:a16="http://schemas.microsoft.com/office/drawing/2014/main" xmlns="" val="2282959110"/>
                  </a:ext>
                </a:extLst>
              </a:tr>
            </a:tbl>
          </a:graphicData>
        </a:graphic>
      </p:graphicFrame>
    </p:spTree>
    <p:extLst>
      <p:ext uri="{BB962C8B-B14F-4D97-AF65-F5344CB8AC3E}">
        <p14:creationId xmlns:p14="http://schemas.microsoft.com/office/powerpoint/2010/main" val="29309539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xmlns=""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 xmlns:adec="http://schemas.microsoft.com/office/drawing/2017/decorative" val="1"/>
              </a:ext>
            </a:extLst>
          </p:cNvPr>
          <p:cNvCxnSpPr>
            <a:cxnSpLocks/>
          </p:cNvCxnSpPr>
          <p:nvPr/>
        </p:nvCxnSpPr>
        <p:spPr>
          <a:xfrm>
            <a:off x="8105775" y="41839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4703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Customer </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 xmlns:adec="http://schemas.microsoft.com/office/drawing/2017/decorative" val="1"/>
              </a:ext>
            </a:extLst>
          </p:cNvPr>
          <p:cNvCxnSpPr>
            <a:cxnSpLocks/>
          </p:cNvCxnSpPr>
          <p:nvPr/>
        </p:nvCxnSpPr>
        <p:spPr>
          <a:xfrm>
            <a:off x="0" y="405331"/>
            <a:ext cx="4086225" cy="0"/>
          </a:xfrm>
          <a:prstGeom prst="line">
            <a:avLst/>
          </a:prstGeom>
          <a:ln>
            <a:tailEnd type="oval"/>
          </a:ln>
        </p:spPr>
        <p:style>
          <a:lnRef idx="1">
            <a:schemeClr val="dk1"/>
          </a:lnRef>
          <a:fillRef idx="0">
            <a:schemeClr val="dk1"/>
          </a:fillRef>
          <a:effectRef idx="0">
            <a:schemeClr val="dk1"/>
          </a:effectRef>
          <a:fontRef idx="minor">
            <a:schemeClr val="tx1"/>
          </a:fontRef>
        </p:style>
      </p:cxnSp>
      <p:grpSp>
        <p:nvGrpSpPr>
          <p:cNvPr id="31" name="Group 30"/>
          <p:cNvGrpSpPr/>
          <p:nvPr/>
        </p:nvGrpSpPr>
        <p:grpSpPr>
          <a:xfrm>
            <a:off x="1109849" y="600067"/>
            <a:ext cx="9816736" cy="884791"/>
            <a:chOff x="228600" y="588802"/>
            <a:chExt cx="9816736" cy="884791"/>
          </a:xfrm>
        </p:grpSpPr>
        <p:sp>
          <p:nvSpPr>
            <p:cNvPr id="5" name="Rounded Rectangle 4"/>
            <p:cNvSpPr/>
            <p:nvPr/>
          </p:nvSpPr>
          <p:spPr>
            <a:xfrm>
              <a:off x="228600" y="1089673"/>
              <a:ext cx="1334550"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solidFill>
                    <a:schemeClr val="tx1"/>
                  </a:solidFill>
                </a:rPr>
                <a:t>Customer</a:t>
              </a:r>
              <a:endParaRPr lang="en-IN" b="1" dirty="0">
                <a:solidFill>
                  <a:schemeClr val="tx1"/>
                </a:solidFill>
              </a:endParaRPr>
            </a:p>
          </p:txBody>
        </p:sp>
        <p:sp>
          <p:nvSpPr>
            <p:cNvPr id="35" name="Rounded Rectangle 34"/>
            <p:cNvSpPr/>
            <p:nvPr/>
          </p:nvSpPr>
          <p:spPr>
            <a:xfrm>
              <a:off x="2207177" y="588909"/>
              <a:ext cx="2827777"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Customer Segmentation</a:t>
              </a:r>
              <a:endParaRPr lang="en-IN" b="1" dirty="0"/>
            </a:p>
          </p:txBody>
        </p:sp>
        <p:sp>
          <p:nvSpPr>
            <p:cNvPr id="36" name="Rounded Rectangle 35"/>
            <p:cNvSpPr/>
            <p:nvPr/>
          </p:nvSpPr>
          <p:spPr>
            <a:xfrm>
              <a:off x="2204459" y="1083458"/>
              <a:ext cx="2814588" cy="366314"/>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Customer Behaviour</a:t>
              </a:r>
              <a:endParaRPr lang="en-IN" dirty="0"/>
            </a:p>
          </p:txBody>
        </p:sp>
        <p:sp>
          <p:nvSpPr>
            <p:cNvPr id="38" name="Rounded Rectangle 37"/>
            <p:cNvSpPr/>
            <p:nvPr/>
          </p:nvSpPr>
          <p:spPr>
            <a:xfrm>
              <a:off x="8419900" y="588802"/>
              <a:ext cx="1625435"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Single</a:t>
              </a:r>
              <a:endParaRPr lang="en-IN" b="1" dirty="0"/>
            </a:p>
          </p:txBody>
        </p:sp>
        <p:sp>
          <p:nvSpPr>
            <p:cNvPr id="39" name="Rounded Rectangle 38"/>
            <p:cNvSpPr/>
            <p:nvPr/>
          </p:nvSpPr>
          <p:spPr>
            <a:xfrm>
              <a:off x="5675655" y="588802"/>
              <a:ext cx="2103545" cy="36631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Income</a:t>
              </a:r>
              <a:endParaRPr lang="en-IN" dirty="0"/>
            </a:p>
          </p:txBody>
        </p:sp>
        <p:sp>
          <p:nvSpPr>
            <p:cNvPr id="40" name="Rounded Rectangle 39"/>
            <p:cNvSpPr/>
            <p:nvPr/>
          </p:nvSpPr>
          <p:spPr>
            <a:xfrm>
              <a:off x="8452245" y="1082699"/>
              <a:ext cx="1593091"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Family</a:t>
              </a:r>
              <a:endParaRPr lang="en-IN" b="1" dirty="0"/>
            </a:p>
          </p:txBody>
        </p: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034954" y="771852"/>
              <a:ext cx="640701" cy="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7821277" y="1265855"/>
              <a:ext cx="640700" cy="14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38" idx="1"/>
            </p:cNvCxnSpPr>
            <p:nvPr/>
          </p:nvCxnSpPr>
          <p:spPr>
            <a:xfrm rot="5400000" flipH="1" flipV="1">
              <a:off x="8008440" y="878977"/>
              <a:ext cx="518477" cy="3044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endCxn id="59" idx="1"/>
            </p:cNvCxnSpPr>
            <p:nvPr/>
          </p:nvCxnSpPr>
          <p:spPr>
            <a:xfrm rot="16200000" flipH="1">
              <a:off x="5257444" y="869712"/>
              <a:ext cx="518584" cy="3228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5678168" y="1107279"/>
              <a:ext cx="2117469"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Marital</a:t>
              </a:r>
              <a:r>
                <a:rPr lang="en-IN" dirty="0" smtClean="0"/>
                <a:t> </a:t>
              </a:r>
              <a:r>
                <a:rPr lang="en-IN" b="1" dirty="0" smtClean="0"/>
                <a:t>Status</a:t>
              </a:r>
              <a:endParaRPr lang="en-IN" b="1" dirty="0"/>
            </a:p>
          </p:txBody>
        </p:sp>
        <p:cxnSp>
          <p:nvCxnSpPr>
            <p:cNvPr id="60" name="Straight Arrow Connector 59"/>
            <p:cNvCxnSpPr>
              <a:stCxn id="5" idx="3"/>
              <a:endCxn id="36" idx="1"/>
            </p:cNvCxnSpPr>
            <p:nvPr/>
          </p:nvCxnSpPr>
          <p:spPr>
            <a:xfrm flipV="1">
              <a:off x="1563150" y="1266615"/>
              <a:ext cx="641309" cy="6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34437" y="4456937"/>
            <a:ext cx="8531648" cy="1681338"/>
            <a:chOff x="687252" y="3465724"/>
            <a:chExt cx="9673566" cy="1906377"/>
          </a:xfrm>
        </p:grpSpPr>
        <p:sp>
          <p:nvSpPr>
            <p:cNvPr id="81" name="Rectangle 80">
              <a:extLst>
                <a:ext uri="{FF2B5EF4-FFF2-40B4-BE49-F238E27FC236}">
                  <a16:creationId xmlns:a16="http://schemas.microsoft.com/office/drawing/2014/main" xmlns="" id="{D4EC02E4-F054-4111-9038-AE0BDA4C8060}"/>
                </a:ext>
              </a:extLst>
            </p:cNvPr>
            <p:cNvSpPr/>
            <p:nvPr/>
          </p:nvSpPr>
          <p:spPr>
            <a:xfrm>
              <a:off x="3126459" y="4240625"/>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Non Durables</a:t>
              </a:r>
              <a:endParaRPr lang="en-US" sz="1600" dirty="0">
                <a:solidFill>
                  <a:schemeClr val="bg1"/>
                </a:solidFill>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xmlns=""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xmlns="" id="{9F6EE26A-3174-49AD-900E-08C045755F3C}"/>
                </a:ext>
              </a:extLst>
            </p:cNvPr>
            <p:cNvSpPr/>
            <p:nvPr/>
          </p:nvSpPr>
          <p:spPr>
            <a:xfrm>
              <a:off x="6464421" y="3557470"/>
              <a:ext cx="1574394" cy="209383"/>
            </a:xfrm>
            <a:prstGeom prst="rect">
              <a:avLst/>
            </a:prstGeom>
          </p:spPr>
          <p:txBody>
            <a:bodyPr wrap="square" lIns="0" tIns="0" rIns="0" bIns="0" anchor="ctr">
              <a:spAutoFit/>
            </a:bodyPr>
            <a:lstStyle/>
            <a:p>
              <a:pPr algn="ctr"/>
              <a:r>
                <a:rPr lang="en-US" sz="1200" dirty="0" smtClean="0">
                  <a:solidFill>
                    <a:schemeClr val="bg1"/>
                  </a:solidFill>
                  <a:latin typeface="Arial" panose="020B0604020202020204" pitchFamily="34" charset="0"/>
                  <a:cs typeface="Arial" panose="020B0604020202020204" pitchFamily="34" charset="0"/>
                </a:rPr>
                <a:t>Recommendations</a:t>
              </a:r>
              <a:endParaRPr lang="en-US" sz="1200" dirty="0">
                <a:solidFill>
                  <a:schemeClr val="bg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xmlns=""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Example</a:t>
              </a:r>
              <a:endParaRPr lang="en-US" sz="1600" dirty="0">
                <a:solidFill>
                  <a:schemeClr val="bg1"/>
                </a:solidFill>
                <a:latin typeface="Arial" panose="020B0604020202020204" pitchFamily="34" charset="0"/>
                <a:cs typeface="Arial" panose="020B0604020202020204" pitchFamily="34" charset="0"/>
              </a:endParaRPr>
            </a:p>
          </p:txBody>
        </p:sp>
      </p:grpSp>
      <p:sp>
        <p:nvSpPr>
          <p:cNvPr id="98" name="AutoShape 4" descr="Image result for damaged vegetab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0" name="AutoShape 2" descr="data:image/png;base64,iVBORw0KGgoAAAANSUhEUgAAAtwAAAHDCAYAAAAXwc26AAAABHNCSVQICAgIfAhkiAAAAAlwSFlzAAALEgAACxIB0t1+/AAAADl0RVh0U29mdHdhcmUAbWF0cGxvdGxpYiB2ZXJzaW9uIDMuMC4yLCBodHRwOi8vbWF0cGxvdGxpYi5vcmcvOIA7rQAAIABJREFUeJzs3Xl8VNX9//HXh5AEIsgaVmVxwV2oAuJSjFIUcUFcqIoI1BZEUFzqVytWoQpCq9WqVcuvIopxq1LABbUqqUtjUVqx1l1ZLKKAgICRAMn5/XFnQiaZSe4ks9xJ3s/HYx7DnHvm3s+9Nwln7nzu55hzDhERERERSY4m6Q5ARERERKQh04BbRERERCSJNOAWEREREUkiDbhFRERERJJIA24RERERkSTSgFtEREREJIk04BaRpDOzHmbmzGxuumNJJjNbaWYr0x1HfZlZtplNM7NPzaw0dO7OTHdcIiKZSgNuEakTMzvQzO42s/fN7Dsz22FmX5nZc2Z2sZk1S3N8U0MDxYJ0xpGhrgZuBL4CbgOmAR+lNSKfzGxu6Lz3SHcsIiJhTdMdgIhkHjO7EbgJ70P7W8BDwDagI1AA/BmYAPRNU4jpMijdASTIaXjnc7Bzbke6gxERyXQacItIXMzserwrnl8C5zrn/hmlz2l4V0kbFefc5+mOIUG6AN9qsC0ikhhKKRER30Jf008FdgJDow22AZxzzwJDfKyvyMxcjGVjQqkBY6q0H25mj4XypUvNbL2Z/cvM7jSz7FCflXhX4AGWhNbjqm7LzPLM7Fdm9q6ZfW9m28ys2MzOjxJPQWgdU82sfyh1ZmPl9IVoOdyV98PMTgjt81Yz2xJax0Ex9r+XmT1tZptCsf3DzE6NdVxqYmatzOxWM/vYzLaH1vmimf2kSr+5oWPUE+he6bitjLri6ttpa2bTQ2lGJaFUo+VmNtPM9qjUL2aue6xUIDP7sZk9Y2b/C533r83sLTO7qVIfB4wOvVwRK34z29/MHjazNZVSoR42s/1risfMzjezZaF9+8rMfm9muaF+J4bO7ZbQ8Z1nZu1i7ONeZnaPmX0R2pdvzWyRmfWrZfsXmNk/Qz+nKyv1OcPMXjGztaH1fWVmfzezS6NtX0RST1e4RSQeY4Fs4HHn3Ps1dXTOlSZ642Z2OPBPwAGLgBXAnsB+wKXADXgfBu4EzgSOx0t3WRllXa2BV4EfAf8C5uBdhDgZeNTMDnHO3RAljKOBXwFvhN7THvBzJfg0YBiwGLgfOBgYCvQzs4OdcxsqxXYg8CbQFngOeA/YB/gr8LyPbVXdzzdD23sb79i0B0YAL5nZBOfcn0LdF+AdqytCr+8MPW/2sZ2ewBKgO7AMuA/vePYCrgzt8/fxxF5p3UPwjsMWvPO+Bu/YHIR33qeFuk7DO++9gT9UintzpXX1A14GWobW9QFwIDASGGZmg5xz70QJ4zLgFLxjVAScFNqvtma2EHg8FONs4BjgQrzjfEqVfTkCeCkU/4vA/FC/M4E3zGy4cy7aOb4aGAw8g3ecW4XWNw74E/B1aNkGoANwON7v671R1iUiqeac00MPPfTw9QBewRvs/jzO9/UIvW9ulfYi789Q1PeMCb1nTKW220Ntw6L0bwM0qfR6aqhvQYz1zw0t/78q7c2AF4ByoE+l9oJQfweMj7HOlcDKGPuxCxhUZdmtMWIIH+cJVdpPqRTDmGgxRInpT6H+fwKsUvv+wHdAKdCjtv3wsZ03Q9v5VZRl7YFmftYf7bwBT4faekdbd4zz2iNKXwM+DC0fWWXZT0PtH8X4OfoOOKhSey7wX6AM+BY4vtKyJsDfQu+r/DPUFPgM2F65f2hZF7wPEmuB3Cjb/x74UZR9WhY6hx1qOzZ66KFH+h5KKRGReHQOPf8vrVHAD1UbnHObnHPlft4c+qr/QuAd59xvq6xnO3At3uDsgihvf9ftviIcj8edc69UaZsdeu5fKba9gRPxBmYR23HOLca7OuuLeSk2F+LdAPkr51xFSo1z7lPgLiAHuMj/bkTdzpF4V3XfBWZVXe6c2xA6rvUV7bxviNYxhmPwrmYXO+cKq6znCbxvLQ4Ajovy3ruccx9W6l8KPIE3uH7OOff3SsvKgUdCL3tXWsepwL7A3ZX7h97zFfBboBPRb76d7Zz7d4z92oX3zU6EOI+NiCSRUkpEJB4Weo6ad50CTwCTgQVm9hTe4PNNF//Niv2ALMCZ2dQoy7NDz9Hyq5fGua2waGkKX4ae21Rq6xN6Lo7xAeIN4CdR2qM5EMjDO0Yboyx/FS8N50c+1xfLgNDzi34/9MSpEDgL+KeZPYGXUvGmcy7eD35HhJ5fjbH8VbzB9o+A16osi3b+vgo9L4uybE3oea9KbUeHnrvH+LkL55AfRPXUoVg/d4V43/z8N3Rs/o53bNbH6C8iaaABt4jE4yu8QdxetXVMBufcUjP7MTAFOAcYBWBmHwPTnHOP+VxV+Ga2fqFHLC2itH3tcxtVVcuDds7tMjPwBv9hrULP38RYT6z2aMLrWhtjebi9dRzrjCb8/jU19qoj59x821355mfAeAAzW4Z35f5vPldVn+PxXZS2XT6WZVdqC//cnRsrwBDfP3fOud+b2Qa8XPbL8fLvnZn9HbjGRc9HF5EUU0qJiMTjjdBzoupNlwOYWbQP/1EHgc65YufcaXhXhY8Fbsar//1o1aobNQgPkO5wzlkNjxOiheBzG3W1JfTcMcbyWO3RhPezU4zlnav0q6vwh4muPvuXE/uCT6zz/pxz7kS88z4IuAM4BHjWzA72ud1UHY/atj+slp+7aVHeG/Pnzjn3sHNuAN6A/lTgAWAg8KKZdUj4XohI3DTgFpF4PIiXK3p2bYOccLm0WmwKPe8dZVmNk+Y450qdc/9wzt2Id2UPvCogYWWh5yyqW4o36PuxjxhTLZyne7SZRfsbHS2/OJaPgRKgj5m1ibI8/IHiX3GsM5q3Qs8nx4i5qk1Ax1COeVW1nffvnXOvOueuAmbg5aBXrgRS03kPH9uCGKsPt9f3eMQSPk5J+blzzm12zj3vnPsF3s2jbZO1LRGJjwbcIuKbc24lXtWEHOA5M4s6OAqVcVvsY5XhvNRfVHn/ICBaLewfm1mrqu3svupbUqnt29Bzt6qdnXPr8HJf+5rZr6NdYTezfUOl7lLKOfclXvWW/QilTlSKaQj+87dx3sQ1hXgpCr+psq598T6o7ATm1TPmZcA/8PLPr6263MzamVmzSk1L8a5wj63SbwzetxZV3z/IzJpH2XRc5x2vksrHwHFmdk6VbZyDd1X4E3Z/k5NoC4HPgYlmNjRaBzM72szy/K7QzIbE+IYofGW7JMoyEUkx5XCLSFycczNC/8HfBLxtZv/Au6EsPLX7QLybv/zkjj4IXAP8ysx649VE7oV3xfKvwNlV+l8NnGRmRcAXoW0eEuq/id1VP8C7sa4cuNXMDg0txzl3S2j5pFCcvwFGmdkbePnRXfBuWuuHN+hf4WM/Em0i3uDw3tDALFyH+2y8QdswQuk4PlyHd5VzUqgG9RJ21+FuCUxyziViHy/E+6Aww8zODv3b8I7xSXi5/ytDfe/GG2zfF/pw9SVeNY9jgGfxapZXdjvQI3TeV+LVPT8Sr5rLKrwa2GGv4P1M/b/QjbXbgM3OuXucc87MRuOV7HsiVD/7I7zKJGcCW4GLknTjJ865nWZ2Fl797edCvzvv4g2K98b7mdsHL7XF70D5cWB76Od3Jd4x/3FoXcuIo6qNiCSPBtwiEjfn3G/M7C94N2qdgDd4aoZ3dTFcGu6R2GuoWM86Mzse+B3eQP14vIH6YLzZDqsOuO/FGzgfhXcltCleicJ7gdudc6sqrfvD0ODql6E4w1dYbwkt3xLa9ji88n9nh/p8A3yKN6mJ35vxEso594GZHY2XMnFi6PEeMBzvw8Awdud617aujaF1/Qqv0sdVeOX1lgK/c869lKCYV4Qmdfk/vMHrJLx60yvxBszrquzfT0L7dzreDYav41XxOIvqA+4ZePveF+8KfzmwOtR+p3MunJqEc+5FM7sa71uTK/G+jVkF3BNa/s/QB48bQus6HW+ymMeAm51zHyfieMTinHsv9OHyKrz9HBvan7V4KS83heLx6zq8yZqOwJtIaTve/l4L3Oecq1YuUERSzyqVZRURkYAzs0K8DwgHJntwKCIiiaEcbhGRgDGzJmZWrZJGKP3ip8AHGmyLiGQOpZSIiARPDvClmS3ByzHehZerPhgvf3liGmMTEZE4KaVERCRgzCwLuBMvd3svvNkiN+DNfjizhim+RUQkgDTgFhERERFJogaXUtK+fXvXo0ePdIeRdN9//z177LFHusMQdC6CROciOHQugkPnIjh0LoIjUedi2bJlG5xz+bX1a3AD7h49evDOO37K/2a2oqIiCgoK0h2GoHMRJDoXwaFzERw6F8GhcxEciToXZraq9l6qUiIiIiIiklQacIuIiIiIJJEG3CIiIiIiSaQBt4iIiIhIEmnALSIiIiKSRBpwi4iIiIgkkQbcIiIiIiJJpAG3iIiIiEgSacAtIiIiIpJEGnCLiIiIiCSRBtwiIiIiIkmkAbeIiIiISBKldMBtZnPMbJ2ZvV+pra2Z/c3MPg09twm1m5ndZWafmdl7ZnZEKmMVEREREUmEVF/hngsMqdJ2HfCKc25/4JXQa4BTgP1Dj3HAfSmKUUREREQkYVI64HbOvQZsrNI8DHgo9O+HgDMrtT/sPG8Brc2sc2oiFRERERFJjCDkcHd0zq0FCD13CLV3Bb6s1O9/oTYRERERkYxhzrnUbtCsB/Csc+7Q0OvNzrnWlZZvcs61MbPngFudc2+E2l8B/s85tyzKOsfhpZ3QsWPHIx9//PHk70gq7NgIJWugfAc0yYG8rpDTFoBt27bRokWLNAcooHMRJPGfi83AzmSF06ht29aUFi12pTsMQeciSHQuUiUbaF1jj0T9333CCScsc871ra1f03pvqf6+MbPOzrm1oZSRdaH2/wF7V+q3F/BVtBU452YDswH69u3rCgoKkhhuiqwohKXjoKxkd1tpHvSfDT1HUlRURIPYzwZA5yI44j8X9+H9aZFEKyoqp6CgWbrDEHQugkTnIlX+x+4M5ehS/X93EFJKFgGjQ/8eDSys1H5RqFrJAOC7cOpJo7B8SuRgG7zXy6ekJx4RERERqZOUXuE2s8eAAqC9mf0PuAmYCTxpZhcDq4FzQ92fB4YCnwElwNhUxpp2JavjaxcRERGRQErpgNs5d36MRYOi9HXAxORGFGB53aBkVfT2ulpR6F0hL1ntraf3dOg5su7rExEREZFaBSGlRKLpPR2y8iLbsvK89roI54SXrAKc97x0nNcuIiIiIkmjAXdQ9Rzp3SCZ1x0w7zl0w2SdKCdcREREJC2CUKVEYuk5MnEpH8oJFxGfilYWMW/5PNaXrCc/L59RvUdR0KMg3WFJDXTORIJNA+7GIhk54SLS4BStLOKepfdQWrYDgHUl67ln6T0AGsAFlM6ZSPAppaSxSHROuIg0SPOWz6sYuIWVlu1g3vJ5aYpIaqNzJhJ8GnA3FonOCReRBml9yfq42iX9dM5Egk8pJY1JInPCRaRBys/LZ12UgVp+Xn4aohE/dM5Egk9XuEVEpMKo3qPIzcqJaMvNymFU71Fpikhqo3MmEny6wi0iIhXCN9mp4kXm0DkTCT4NuEVEAipdpd4KehRk3GCtsZfFy8RzJtKYaMAtIhJAKvXmn46ViASdcrhFRAJIpd7807ESkaDTgFtEJIBU6s0/HSsRCToNuINiRSEs6AGPNvGeVxSmOyIRSaNYJd1U6q06HSsRCToNuINgRSEsHReaet15z0vHadAt0oip1Jt/OlYiEnS6aTIIlk+BspLItrISr10T1Yg0Sir15p+OlYgEnQbcQVCyOr52EWkUEl3qLV2l81KxXZXFE5Eg04A7CPK6hdJJorSLiCRAukrnqWSfiIhyuIOh93TIyotsy8rz2kVEEiBdpfNUsk9ERAPuYOg5EvrPhrzugHnP/Wcrf1tEEiZdpfNUsk9ERCklwdFzpAbYfq0o9G4oLVntpd30np7YY5fs9YukQX5ePuuiDHKTXTovXdsFTfcuIsGhK9ySWZJdQlElGqWBSlfpvHRtN5w7vq5kPY7dueNFK4uSul0RkWg04JbMUlMJxUxYv0iaFPQoYFL/SXTIy8eADnn5TOo/KelXfNO1XeWOi0iQKKVEMkuySyiqRKOkSDrSHdJVOi8d21XuuCilSIJEV7gls8QqlZioEorJXr8ISndIBU333rjpd0yCRgNuySzJLqGoEo2SAkp3SD5N99646XdMgkYpJZJZwtVCklVFJNnrF0HpDqmg6d4bN/2OSdBowC2ZJ9klFFWiUZIsnaXy6ioT82HTkTueicepIcrE3zFp2JRSIiKSYpmW7qB8WH90nIIj037HpOHTgFtEJMXSVSqvrpQP64+OU3Bk2u+YNHxKKRERSYN0leirC+XD+qPjFCyZ9DsmDZ+ucIuISI1a5rSMq72xUilCEYlFA24REZEEUN6wiMSilBIREanR1h1b42pvrFSKUERi0YBbRCTDJbsUnUqs+ZeKvGGVHhTJPEopERHJYKkoRde3S9+42iV5VHpQJDNpwC0iksFSUYruna/eiatdkkelB0Uyk1JKJPlWFGqqdJEkqW8pOj/pCSp3Fxw6FyKZSVe4JblWFMLScVCyCnDe89JxXruI1Ft9StH5TU9Qubvg0LkQyUwacEtyLZ8CZSWRbWUlXruI1Ft9StH5TU9Qubvg0LkQyUxKKZHkKlkdX7uIxKU+pej8pic0pHJ3mVbhI1q8k/pPyqh9EBENuCXZ8rqF0kmitItIQtS1FF085f4awjTZ4RSa8FX9cAoNEMh9ixXvpP6TeGDYA2mOTkTioZQSSa7e0yErL7ItK89rF5G0amzpCZlW4SPT4hWR2HSFW5IrXI1EVUpEAqchpYr4kWkVPjItXhGJTQNuSb6eIzXAFgmohpAq4lemzZiZzngzLdddJOiUUiIiIo1CpqXQpCtezWYpkngacIuISKNQ0KOASf0n0SEvHwM65OUzqf+kwF65TVe8yh0XSTyllIiISKORaSk06YhXueMiiacr3CIiIlJBs1mKJJ4G3CIiIlIh03LdRTKBUkpERESkQmMrFymSChpwi4hInah0XMOVabnu0rhk4t8eDbhFRCRumTZNuog0DJn6t0c53CIiEjeVjhORdMjUvz0acEtirSiEBT3g0Sbe84rCdEckIkmg0nEikg6Z+rdHA25JnBWFsHQclKwCnPe8dJwG3SINkErHiUg6ZOrfHg24JXGWT4Gyksi2shKvXUQaFJWOE5F0yNS/PbppUhKnZHV87SKSsVQ6TkTSIVP/9mjAnWgrCr0ruiWrIa8b9J4OPUemO6rUyOsWSieJ0p5IjfkYiwSISseJSDpk4t8epZQkUmPPYe49HbLyItuy8rz2RGnsx1hEREQyjgbcidTYc5h7joT+syGvO2Dec//Zib363NiPsYiIiGScwKSUmNmVwM8BB/wHGAt0Bh4H2gL/AkY553bEXEm6KYfZG1wnM71Dx1hEREQyTCCucJtZV+ByoK9z7lAgCzgPmAXc4ZzbH9gEXJy+KH2Ilauc6BzmxkzHWERERDJMIAbcIU2B5mbWFMgD1gInAk+Flj8EnJmm2PxJRQ5zY6djLCIiIhnGnHPpjgEAM5sMTAd+AF4CJgNvOef2Cy3fG1gcugJe9b3jgHEAHTt2PPLxxx9PWdzV7NgIJWugfAc0yYG8rpDTNuGb2bZtGy1atEj4ejNCio6xX436XARM/OdiPZBTay+J37ZtoF+LYNC5CA6di1TZAdQ8EU6i/u8+4YQTljnn+tbWLxA53GbWBhgG9AQ2A38BTonSNeqnA+fcbGA2QN++fV1BQUFyAg2CUEm8ovLLKNh8t0riBUBRUREN+mcug8R/Lu4D9kpSNI1bUVE5BQVB+hK18dK5SL+ilUXMWz6Po8uupfi7WRlRNzqzbQDOrbFHqv/vDsSAG/gJsMI5tx7AzOYDxwCtzaypc24X3v+KX6UxxvQLl8QrK4Fm7C6JBxp0i4iIBFDRyiLuWXoPpWU7IBfWlaznnqX3AGjQ3YgE5SPvamCAmeWZmQGDgA+AJcA5oT6jgYVpii8YVBJPREQko8xbPs8bbFdSWraDecvnpSkiSYdAXOF2zv3TzJ7CK/23C/g3XorIc8DjZnZLqO2B9EUZACqJJyJpEv5KPJOmUhYJgvUl6+Nql4YpEANuAOfcTcBNVZq/APqnIZxgStXU6SIilUR8JY6+EheJR35ePuuiDK7z82q+qU8alqCklIgfKoknImmgr8RF6m5U71HkZkVWQ8rNymFU71FpikjSITBXuMWH8I2Ry6dAOd7U6apSIiJJpq/EReou/C3QvOXzoAw6KCWrUdKAO9lCZfwoWe2lfmiALCIxBDVPWl+Ji9RPQY8CCnoUUFRUzs8LGvftaI2VUkqSKVzGr2QV4HaX8VtRmID1Uf/1iUhghPOk15Wsx7E7T7poZVG6Q9NX4iIi9aQBdzIluoyfygKKNFhBzpMu6FHApP6T6JCXj+F9JT6p/6RAXH0XEckEGnAnU8wyfqtgQQ94tIn37PcKtcoCijRYypMWEWm4fOVwm9kAYAgwAOgCNMebN/Nj4O/AAufcpmQFmbFilfHDqqeFQO253SoLKNJgBTlPWmUBRUTqp8Yr3GY22sz+A/wDuALIAz4F/glsAo4C/gysMbO5ZtYzyfFmlmhl/DDARTb5TQtRWUCRBivIedJBTncREckEMa9wm9lyoAPwMHAR8K5zzkXp1wo4DRgJ/NfMxjrnnkhSvJmlchm/cJWSqFe88ZcWorKAIg1W5dJhQatSonQXEZH6qSml5EHgfufc9ppW4Jz7DigECs2sN9ApgfFlvp4jIwfEC3rULy0kvL6iIihYmYAAGzmVbZQACZcOC7vv7fu48607KXPlZFkTTt73ZCb0m5DyuIKW7uK3fGJQyyyKSOMTM6XEOXdnbYPtKO9Z7px7sf5hNWBKCwmORJdtFEmg+96+j+c/W0yZKwegzJXz/GeLue/t+1IeS5DSXfyWTwxymUURaXxUpSTVeo6E/rO9dBDMe+4/W1dV00FlFiXAXvw8+rWLWO3JFKSygH7zyZV3LiJBUmuVEjM7ExgGHAy0DTVvBD4AFjrnFiQvvAaqapqJpIfKLEqAha9s+21PpFipGEFIx/CbT668c2nslFIVLDGvcJtZGzN7A5gPnIBXBvAtvAolG4ACYL6Z/cPM2qQgVpHEipU3rzKLEgBZFv3Pc6z2RAl6KkasvPGq7X77iTREQf89boxq+st9O9ANON4518M5d6pzbpRz7sLQv3sCA/Hqct+WimBFEkr59BJgJ+97clztiRL0VAy/+eRByjsXSbWg/x43RjWllJwBXOqcez1WB+fcG2Z2LXAvcHGigxNJqmhlG1WlRAIiXI3kxc9fTGmVkqCnYvgtnxjkMosiyRb03+PGqKYBdy7e5Da12Qzk1NpLgilaWTxI/iA0keX46rMu5dNLgE3oN8HXADuRuZqxSgC2zGnJxQsvDsTg1W8+eVDyzkVSLWilPKXmlJJiYIqZtYzVIbTsV3gzUUqmiVYW762x8M+fJbdUXiLL8am0nzRyic7VjJaK0dSy+GHXD8oHFckQSqkKnpoG3FfgVSZZZWbzzOxaMxtnZr8I/fthYGWoz1UpiFUSLVpZPLcTyiPzvhJeKi+R5fhU2k8auUTnakYrAZiXncfO8l0J24aIJFeQSnmKJ2ZKiXPug9DMkf8HnA5cAFh4Md5g+2Hgd865r5IcZ+OU7FkQ4yl/l8hSeYksx6fSftLIxcrJXFeyvs4pIFVTMc547Iy4ti0i6aeUqmCpsb6Uc26tc+5K59x+wB5AV2AvoIVzbt/QMg22kyEVqRLxlL9LZKm8RJbjU2k/aeRi5WQaJCwFRCX2RETqx3dBV+fc9tAA/Cvn3A/JDEpITapEtLJ4lg1NqtwDm+hSeYksx6fSftLIRcvVNLyvISurTwqI8kFFROrHz0yTfYg90+Qi59y/kxdeI5aKVIlYZfGitSUylSWR5fhU2k8auWjl76JVJ4C6p4CoxJ6ISP3EHHCbWTPgQWAEsBP4HG+gbcCheHW6bzSzvwBjnHPbkx9uI5LXLZROEqU9kWKVxUv2gDWR5fhU2k8aET/Trl+88OKElwRTPqiISN3VlFIyHTgZGAO0cs4d4pz7sXPuOOfcIUBrYDQwONRXEkmpEiJShd8SgEoBEREJlpoG3BcAv3TOzXPOlVZd6Jwrdc49glfF5IJkBdho9RwJ/WdDXnfAvOf+s3UlV6QR81sCUCXBRESCpaYc7lbACh/rWBHqK4mmVAkRqSSe6ZqVAiIiEhw1XeH+NzDJzLJidTCzJsDEUF8REUkilecTEclMNV3hvhZ4CfjAzJ4A/gtswqs21RY4BO+Gyr3xcr1FRCSJRvUexT1L74lIK1FutohI8NU00+QbZjYAmAb8EmhWpUsp8ALwU+fc8uSFKCIioPJ8IiKZqsY63M6594DhZtYU2BfvyrbhlQf83Dm3M/khiohImHKz6ydWWUWJpOMkkli1TnwD4JzbBXyc5FhERESSJlxWMZySEy6rCGgwWYmOk0ji+Z7aPRYza29mAxMRjIiISLL4LavY2Ok4iSSeryvctTgeeBKIWc1EREQk3eIpq9hQ+UkV0XESSbx6X+EWERHJBI29rKLfmUob+3ESSYaYV7jNbI7PdXRPUCwiIiJJ09jLKtaUKlL5KndjP04iyVBTSskY4DtgWy3raJ6waERERJKksZdV9Jsq0tiPk0gy1DTgXg285JwbV9MKzOwc4ImERiUiIpIEjbmsYn5ePuuiDLqjpYo05uMkkgw1DbjfAfr6WIdLUCwiIiKSJJmWKrJlSy7r1rVh586Gc7tZq1bw4YfpjqIx6AjUfKBbtWrFhzFORtOmTWnWrBn5+fk0a1Z13se6qWnAvQi40Mc6PgB+k5BoREREJCkyKVVky5ZcvvmmA127dqZ58xzMLN0hJcTWrdCyZbqjaAx2AB1q7LF161ZaRjl1YG8+AAAgAElEQVQZzjl27drFtm3bWL16NR07dqRVq1b1jqimqd0fBh6ubQXOuQ/xpn+XdFlRCMunQMlqyOsGvadDz5HpjkpERAImU1JF1q1rQ9euncnLy013KNLImBnZ2dm0adOG3Nxcvv766+QOuCVDrCiEpeOgrMR7XbLKew0adIuISEbaubMJzZvnpDsMaeSaN29OaWlpQtYVd2KUmTUxs1fNbP+ERCD1s3zK7sF2WFmJ1y4iIpKhGkoaiWSuRP4M1uVOBAMKAGUhBUHJ6vjaRURERCSlGs6tv41VXrf42qVOCguhRw9o0sR7LixMd0QiIiKSKTTgznS9p0NWXmRbVp7XLglRWAjjxsGqVeCc9zxunAbdIiISv+LipYwYMZYuXQ4iJ6cD7drtw+DBw3nooccoKytLaSzff/89o0aNp0OH/TFrwxVX/Cqu95u1YerUmUmKrmGpy02T5XhVSb5KcCxSF+EbI1WlJGmmTIGSKmnyJSVe+0gdZhER8emPf7yP66+fwoknDmTWrJvo3n1vNm36jpdeepUJE66mdetWDBs2NIXx/JnHHnuaOXPuoVevfencuWPKtt3YxD3gds45VAYwWHqO1AA7iVbHSIeP1S4iIlLVa6+9yfXXT2HSpF9w112zIpYNGzaUq66ayPfff1+vbZSWlpKb67+U4ocffkKXLp246KLz6rVdqV29U0rMrJ2ZDUxEMCJB1C1GOnysdhERkapmzryTNm3a8NvfRr9mue++PTn88ENZv34D48dfQa9efcnL68Leex/CBRf8nDVrIhMLpk6diVkb3n//A04++WxatNiLESPGViyfP/8ZBgwYTF5eF1q37s65545h9eovK5abtWHu3Ef58ss1mLXBrA1FRW8wd+6jmLVh5crVUbcndZOIHO4CYEkC1iMSSNOnQ16VNPm8PK9dREQyQOFfoMdh0KSt91z4l5RuvqysjKKiNznxxBNqnSp848ZNNGvWjFtvvZEXXvgLv/vdb/j00y849tghbN++vVr/YcNGcvzxx7Bo0aNceeWlANx//xzOPvsiDj74AJ56ai5/+tMdvP/+hxx//Gls3boVgOLilzj55EF06tSR4uKXKC5+iSOOODzxOy+AJr4RqVU4T3vKFC+NpFs3b7Ct/G0RkQxQ+BcYNxlKfvBer/qf9xpg5LkpCWHDhm/54Ycf6NZt71r7HnDA/vzhD7tvRCwrK+PYY4+iW7fDWLz4ZYYPPy2i/+WXj2fy5EsqXm/bto1rr53K2LEjmTPnnor2o47qS69efXnggUe44ooJDBjQj/bt25Kbm8OAAf0SsJdSk5gDbjOb43Md3RMUi0hgjRypAbZIpilaWcS85fNYX7Ke/Lx8RvUelRHTmkuCTfnN7sF2WMkPXnuKBtzxuu++B7j//gf5/POVEXndH3/8abW+w4efGvG6uPhttmzZysiR57Jr166K9r326sKBB+7Pa6/9gyuumJC84CWqmq5wjwG+A7bVso7mCYtGREQkAYpWFnHP0nsoLdsBwLqS9dyz1Lvap0F3I7N6TXztSdCuXVuaN28ekUMdy913z+byy6/lqqsm8rvfnUibNq0pLy9nwIDBbN9efZrxzp07Rbxet249AD/5yZlR19+mTes67IHUV00D7tXAS865cTWtwMzOAZ5IaFQiIiL1MG/5vIrBdlhp2Q7mLZ+nAXdj062rl0YSrT1FmjZtSkHBsSxZUlRrJZHHH3+aQYOO5/bbb6loW7FiVcz+Vacfb9euLQBz597LIYccWK1/y5Ytaoy1WTMvth07In9/vv12Y43vk5rVdNPkO0BfH+twCYpFREQkIdaXrI+rXRqw6TdCXpUv4/Oae+0pdN11V7Bx40auuSb6dlesWMV7771PSckPZGdHXg998EH/M60dc0x/WrZsyWeffUHfvj+q9jjggP1rfH/37l6e+fvvf1jRtmvXLl56SfUx6qOmK9yLgAt9rOMD4DeJCUdERKT+8vPyWRdlcJ2fl5+GaCStwnnaU37jpZF06+oNtlOcvz1w4LHMmDGd66+fwocffsKYMefTrdtebNq0mVdeeY0//3kejz76/xgyZBCzZv2BGTNup3//I3n11dd46qlFvrez55578rvfTWPixGtYv34Dp5wymFat9mTNmq/4+9//QUHBsVxwQex979fvCPbdtyfXXHMj5eXl5ObmcO+9D1BaWj2dRfyLOeB2zj0MPFzbCpxzH6KJcEREJEBG9R4VkcMNkJuVw6jeo9IYlaTNyHMDcYPkxIkTGDjwCO644z5++csb2bDhW1q2bEHfvj/iT3/6PaefPoSTTjqBzZu/44477mP79lKOP/4YXnzxafbZp4/v7YwfP5a99+7K7353N48++jQ7d+6ka9fODBx4DH36HFbje5s2bcrChYVMnHgNY8ZMpG3b1lxxxQSOOqov06bNqvG9Ept5E0c2HH379nXvvPNOusNIuqKiIgoKCtIdhqBzESTxn4v7gL2SFE3jVlRUTkFBIqZ6qEcMqlICBONcxOvDD7tw0EH7pjuMhNu6FVq2THcUjcEOoEONPbZu3UpLHyfjww8/5KCDDoq53MyWOedqTcGuqSxgM+dc9Qrrtajr+6SBWFEIy6dAyWrI6wa9pzeIaecLC1WHWyTTFPQoaJQDbBEJnpo+8q40syvNzFf9GDM7xswWAdckJjTJOCsKYek4KFkFOO956TivPYMVFsK4cbBqFTjnPY8b57WLiIiI1KamAfdEYDyw1sz+amZXmdkgMzvczA4wswFmdoGZ3WlmnwFFwFpgdgriliBaPgXKSiLbykq89gw2ZQqUVNmtkhKvXURERKQ2MQfczrmngUPwKpXkArcAfwP+jVeZ5E3gEWAY8BRwoHNuvHPum7oEYmatzewpM/vIzD40s6PNrK2Z/c3MPg09t6nLuiVFSlbH154hVscIP1Z7VYWF0KMHNGniPRcWRm+T6nScRESkIaipLCDOuTLgaeBpM8sB+gBdgGbAt8BHzrnap03y5w/AC865c0LbygOuB15xzs00s+uA64BrE7Q9SbS8bqF0kijtGaxbNy+NJFp7bcLpKOEr5KtWwdixYAbhOQXCKSqgvPDKoh07HScREclEvm9bds7tcM4tdc4tcM497pz7W6IG22a2JzAQeKDStjbjXT1/KNTtISD6PKUSDL2nQ1ZeZFtWnteewaZPh7wqu5WX57XXJlo6ys6duwfbYUpRqU6pPCIi0lAEoiygmfXBy/3+AOgNLAMmA2ucc60r9dvknKuWVmJm44BxAB07djzy8ccfT0nc6bRt2zZatKh5eta02LERStZA+Q5okgN5XSGnbbqjqreNG2HNGm+gnJMDXbtC29Bu1XQuli2LbztHHlnPQBuQmo5drOMU/+/FZmBnPGGJT9u2NaVFi13pDkPIzHPRqlVP9ttvn3SHkXBlZUZWVvrHXQ2fUUsSB2VlZWRlZdW6ps8++4zvvvsu5vITTjjBV1lAnHNpf+BNIb8LOCr0+g/AzcDmKv021bauI4880jUGS5YsSXcIElLTueje3Tmvtkntj+7d6x7DI4947zfznh95xLkJE5zLyvLWnZXlvc4ksY5dTceptt+LaMfJr/q8tzHS36jgyMRz8cEHH6Q7hKTYsmVLukOQEL/norafReAd52OsG5RK+P8D/uec+2fo9VPAEcA3ZtYZIPS8Lk3xidRJtHSU7GzvKnllflNUoolWtvCii+C++6CszOtTVua9vvTSum0jHeqTyhNNfco7qjSkiIjURyAG3M65r4EvzeyAUNMgvPSSRcDoUNtoYGEawhOps5EjYfZs6N7du1Gye3d48EGYMyeybfbsut8IGC3Xubw8et/ZGVS0M9qxS/Rx8psTrnxyERGpj0AMuEMuAwrN7D28aigzgJnAYDP7FBgcei2SUUaOhJUrvUHwypXe62htdeW3PCHsvuIdRNFKAKbiOPk5fvUtDRmNSh6KNC4LFixgyJAhdOjQgebNm9O9e3fOPPNMXnjhhYo+RUVFTJ06lfJYV02SrKioCDOjqKgo6duaO3cuZsbKlSuTvq0giGvAbWZNzOxQMzvezPZIZCDOuXedc32dc4c75850zm1yzn3rnBvknNs/9LwxkdsUaQj8lCcM83F/SFqkImUj1nHyc/zq895olKIi0rjcddddDB8+nH333ZcHHniA5557jhtuuAGAV199taJfUVER06ZNS9uAW5LH94DbzCYCXwPLgVeBA0LtC8zs8uSEJyK1iZbr3CTGb3a4jnXQpCJloz454YnOJ1eKikjjctttt3HmmWfyxz/+kdNPP50TTzyRX/ziFyxYsICZMxvml/fOOXZUrYHbiPkacJvZL/AqhywAfopXbyXsdeDsxIcmIn5Ey3V++GGYMGH3Fe2sLO/1vfemN9ZYkpGyUVV9csITnU+eiv0VkeDYuHEjnTp1irqsSegKydSpU5k2bRoA2dnZmBlmu4dbN910E0cccQStWrWiffv2nHjiibz11lsR6wqnhCxatIhJkybRvn178vPzufDCC9m8eXNE3/Xr13PBBRew55570rp1ay666KJqfQBeeuklhg4dSufOncnLy+PQQw/l9ttvp6xKjmKPHj248MILmTNnDgceeCA5OTk899xzAHzxxReceuqp5OXlkZ+fz+TJkyktLY3zKGY2v1e4rwJud86NA/5aZdlHhK52i0h6RMt1vvde2LXLS1nYtSs1g+265iUnOmUjlvrkhPt9r59jkKr9FRFPuu+Z6N+/Pw899BB/+MMf+OSTT6L2+fnPf87FF18MwBtvvEFxcTHFxcUVy9esWcOVV17JggULmDt3Lh06dGDgwIG899571dY1efJkzIxHH32UG2+8kaeffprJkydH9DnrrLN49tlnmTFjBk888QRNmzblsssuq7auL774gkGDBjFnzhyee+45Ro8ezdSpU5kS5Su5JUuW8Pvf/56bbrqJF154gcMPP5wdO3YwePBg/v3vf/PHP/6RuXPnsmLFCm655Za4jmHG81M7ENgOnBj6dxZQDhwRel0AbPeznlQ8VIdbUk3nwvPII87l5UXWzM7L81evuj7vrSzd58LvfiRqf4Ms3edCdsvEc5HIOtxB+H37+OOP3WGHHeYAB7h27dq58847z7344osR/W666SYHuJ07d9a4vl27drmdO3e6Xr16ucsvv7yifcmSJQ5wF110UUT/iRMnutzcXFdeXu6cc+6ll15ygHvsscci+g0ZMsQBMX9mysvL3c6dO90tt9ziWrdu7crKyiqWde/e3TVv3tytXbs24j2zZ892gCsuLq5oKysrcwcffLAD3IoVK2rc12QJah3uDUCPGMsOANbEPdIXkQalPnnJiU7ZSBe/x6Ch7K9IJgjCPRO9evXi3//+N4sXL2bKlCn06dOHv/71r5x88sm+r/S+/PLLnHDCCbRr146mTZuSnZ3NJ598wscff1yt76mnnhrx+rDDDqO0tJRvvvkGgOLiYrKysjj77MiM4PPOO6/autauXcv48ePp3r07OTk5ZGdnc8MNN7B582bWrYucHmXAgAHVUmeKi4vZe++9GTBgQEVbkyZNGDFihK/9bij8DrifAW40s8rzrDozaw9ciZfbLSIpkOivRhO1vvrmJSeyBGAsyf5aOZ5jkIr9FZHg3DORlZXFscceyy233MLLL7/MF198wWGHHca0adPYtGlTje/917/+xdChQ2nRogUPPPAAb731Fm+//Ta9e/dm+/bt1fq3bds24nVubi5ARd+1a9fSpk0bsrOzI/p17Ngx4nV5eTlnnHEGzz77LDfccAOvvvoqb7/9dkU6SdVtd+7cuVosa9eurbbeaNtq6GqeaH63G4ATgfeBf+J9JXIXcCDe7I+/SUp0IhIhXE4ufLUmXE4O6jZgS+T6unXz3h+tPQgSfeyiadsWvv02eruIpEdQ/zZ16dKFn//850yePJlPP/2U/v37x+z79NNP07RpU+bPnx8xSN60aROtW7eOe9udO3dm06ZN7Ny5M2J94SvgYZ9//jnvvPMO8+bN48ILL6xof+aZZ6Kut/JNnpW39d///rdae9VtNXS+rnA7574F+gK3AtnA53iD9XuAo51z3yUtQhGpkOivRhO5vkSXzku0IHytLCKpF4S/TV9++WXU9o8++gigIg0jfCX6hx9+iOhXUlJCVlZWxID21VdfZXUdL9MfffTRlJWV8fTTT0e0P/7449W2C0QMynfu3ElhHF8PHn300Xz55ZcRFVXKy8t58skn6xJ6xqr1CreZZQGHAl85524Gbk56VCISVaK/Gk3k+sJXiadM8d7frZv3H1pQUiVS8bXyxhhTc8VqF5HkC8LfpkMPPZQTTjiBIUOGcPDBB7Nlyxaef/557r//fkaMGEG30OX2gw8+GIDbb7+dU045haysLPr27cuQIUO48847GTNmDGPHjuWTTz7h5ptvpmvXrnWKZ/DgwRx33HGMHz+eDRs2sP/++/PEE0/w/vvvR/Q76KCD6N69O1OmTCErK4vs7GzuuOOOuLY1evRoZs6cyVlnncWMGTPo0KED999/P1u2bKlT7JnKzxVuB7wD/CjJsYhklHA+8LJlqSszVd9yclVzmGOlOqTjq1a/+dVBLj2ocn8iwZTueyZmzZpFeXk5M2bM4KSTTuKnP/0pxcXFzJw5k3nz5lX0O+2007j00ku59957Ofroo+nXrx8AJ598MnfddRdvvvkmp512GnPmzOHhhx9mv/32q3NM8+fPZ+jQofzqV7/ipz/9Kbt27eKee+6J6JOTk8OCBQvo1KkTF110ERMnTmTgwIFcd911vreTk5PD3/72N/r06cOll17K6NGj6dmzZ8VMm42Gn1ImwBfAcD990/1QWUBJhcplpm67bUnKykxNmBBZ2ir8mDAhvpjDj+xs53JyElMuKxVlAWvrV9PvRX2OnV9BKD8WFPobFRyZeC4SWRYwSPyWopPkC2pZwD8BV5hZTrIG/iKZJF35wM8/H197ZdFi3rkTWrZMTHm6+hwTv++tzzbqc+z8Urk/ERGJxm+VkpbAvsAXZvYCsBYv1STMOeduSnRwIkFV33zgwsK65RPWZ7ux+mzcCBs21P7+uq6/PrFVbU/GNlat8lJTEpXbOXKkBtgiIhLJ74D7+kr//lmU5Q7QgFsajfqUmapPebr6bDfZpbHqUxLPb2zJ2H+z3e3JKBUoIiLityxgk1oeWckOVCRI6lNmqj5pEfXZbhBKY8XiN7ZE77+Zl2ldmUoFiohIovnN4RaRSirn6kJ8ubr1SYuoT45wsvOL61MSz29sid7/qoPtsFTPQCciIg2b35QSAMzsNOB4oC3wLfB359xzyQhMJOjCubpFRV6ZKb/qm9pRnxzhZOYXp2q/Ern/PXoEcwY6ERFpWHxd4Tazlmb2d2ARMBkYClwBLDKzIjNrkcQYRRqUIKd21MfQofG1B0FDPRciIhIsflNKZgBHAKOA5s65zkBz4KJQ+4zkhCfS8DTU0nGpKLuXaA31XIiISLD4HXCfDdzgnCt0zpUBOOfKnHOFwK9Dy0UkimgzIyZ61rO6zr6YSKmYOj2WdMz6KSIi4pffHO52wAcxln0QWi4iVdSnBGCQtuFHfcoC1kd99j8ox05ERBo2v1e4VwCnxVg2NLRcRKpIxYyU6Zr1MihSMcOliEhdmVnFY88994x4HX706NEj3WFGtWvXLqZOncprr72W7lAynt8r3H8Cbg/dHFmIN9NkJ+A84OfAVckJTySzpSLNIp2pHJXVpyxgfaRihksRkboqLi6u+Pf333/PhRdeSO/evZk6dWpFe25ubhoiq92uXbuYNm0aTZs2ZeDAgekOJ6P5GnA75+4ws3zgSmBMqNmAUmCmc+4PyQlPJLMlY3bHqtPC15TKkcgpy2uT7Jksk7HddMUsIo3HgAEDKv69detWcnNzad++fUR7IpSWlgZ24O5HpsdfG98T3zjnrge64KWWXAScCnRxzunLV5EYEl12LpxzvGqVN2nLqlWwZQvk5ET2y86GrVsj+40bl9ybCdNVFrChzr4pIo1PcXExw4cPZ6+99qJ58+YceOCB3HTTTZSWlkb0GzBgAD/5yU+YP38+vXv3Jjc3lzlz5gDw9ddfM2LECFq0aEHbtm0ZN24cTz31FGbGW2+9FbGeJ554gv79+5OXl0ebNm0477zzWLNmDQDbt2+nefPmAPz617+uSH+ZOXNmjfvw8MMP06tXL5o1a0bv3r1ZvHgxAwYMYMiQIRV9XnjhBcyMZ555hjFjxtCuXTu6h2eSA5555hn69+9P8+bNadOmDWeffTaff/55xHY6derEJZdcEtG2ffv2ajFed911NG3alP/85z8MHDiQ5s2b07VrV2bNmoWLNftZEsQ106RzbpNzbnGoWsli59ymZAUm0hAkuuxctJzjnTuhZcvIbey5J+zYEdkv2bnJ6SoLWJ9ZP1UWUKRxKPxPIT3u7EGTaU3ocWcPCv8TzFJGK1eupF+/ftx///0sXryYiRMncu+99zJ+/Phqfd9//32uueYarrrqKl544QV+/OMf45zjjDPO4OWXX+a2227j0UcfZefOnVx99dXV3n/nnXdy/vnn86Mf/Yinn36ae++9l2XLlnHCCSdQUlJCbm4uf//73wEYP348xcXFFBcXc9FFF8WM/9lnn2X06NH07t2b+fPnc8UVVzBhwgRWxpgd7pJLLqFZs2Y89thjzJ49G4CFCxcybNgw2rdvz5NPPsndd9/NsmXLOO6441i3bl0djio45xg2bBinnnoqCxcu5Oyzz2b69OnMmjWrTuurC18pJWZ2LbCXc+6yKMvuAr50zv0u0cGJNAR+Z0asmioSLQUkVm7xxo2wYcPu101ifJROZm5yQ8+H9nN+RCR4Cv9TyLhnxlGy07taseq7VYx7xitHNPKwYP0Sn3/++RX/ds5x3HHH0bx5cy655BLuvvtuWrZsWbF8/fr1LFmyhIMOOqiibdGiRbz99tssXLiQM844A4AhQ4Zw0kknsbrSH+PNmzczZcoULrnkEu69996K9iOPPJKDDz6Yhx9+mEsuuYT+/fsDsNdee/lKgbnxxhs54ogj+Mtf/lLRdsABB3DsscdG7T9w4EDuv//+iLYpU6Zw0EEH8eyzz9Ik9J9Zv379OPjgg7nzzjuZMSP+qV/Ky8u5/PLLueKKKwA46aSTWLduHbNmzeKyyy5jjz32iHud8fJ7hXss8F6MZe+GlotIHUVLFYmWAhIrt7hqe6xSfMks0ec3tkSrfOwgvvQZv8fdbz8RCZ4pr0ypGGyHlewsYcorwcuI3bRpE1dffTX77LMPubm5ZGdn84tf/IKysrJqKRUHHHBAxGAb4K233iI3N5fTTz89ov2cc86JeP36669TUlLCyJEj2bVrV8Vjn332YZ999qlTVZLS0lLefffdats65phj6Ny5c9T3DB8+POL1xo0b+e9//8v5559fMdgO72u/fv0qrrjXxYgRIyJen3322WzevJkPP/ywzuuMh98Bdzfg0xjLvgC6x1gmIj74LU8X5JzjdMWWirKAKh8okrlWfxf9a7ZY7el04YUX8uCDD3LllVfy8ssv8/bbb/P73/8e8PKTK4s2iF27di35+fmYWUR7x44dI16HUzOOO+44srOzIx6ffvop30a7E78WX3/9Nc45OnToUG1Z1e3H2oeNobJW0fatU6dOFcvromoM4TjDOevJ5rcsYAnQNcayvfCqlYhIHflNxwinMNSW2pCOEn1+Y0u0VJQFbOjpMiINWbdW3Vj1XfVyRN1aBasc0datW1m8eDG//e1vueyy3Rm8b7/9dtT+VQfV4A1U169fj3MuYvk333wT0a9dO2++wkcffZT999+/2nr23HPPuOPv2LEjZhY1z/qbb76JOuiuug9tQ1/Dfv3119X6fv311xVxAzRr1owdVW5WqumDwjfffEOXLl0qXofj7No11vA2sfxe4X4duMbMIuq1hF5fHVouInUUTzqGn2nh41lfIqeFT/SU9X7E2tdwWcSa9svvcUpXuoyI1N/0QdPJy478+i0vO4/pgwLw1WAlJSUlOOfIzs6uaHPO8dBDD/lex4ABAygtLeWZZ56JaK+cUw1UVOv44osv6Nu3b7VHr169AMjJycHM+OGHH2rddrNmzejTpw9PPfVURPs//vEP1q5d6yv+tm3bcuihh/Lkk09GVBD59NNPeeeddzj++OMr2rp37877778f8f7nnnsu5rqffPLJiNdPP/00rVu3rpaWkyx+r3BPBf4BfGJmjwBr8K54X4g3rfuYZAQn0lhMnx45xTjULx3D7/oawtTmQ4fCffdVb//uu931yWPtl9/jlOjzIyKpE74xcsorU1j93Wq6terG9EHTA3fDZMeOHenTpw8zZ86kffv2tG7dmtmzZ7Oh8h3xtTj99NPp168fY8eOZcaMGfTo0YPHH3+cjz/+GKAiL7pt27bMnDmTq6++mq+++oqTTz6Zli1bsmbNGpYsWcIpp5zCOeecQ5MmTTjggANYuHAhJ554Iq1atWKvvfaiU6dOUbf/m9/8htNPP51zzz2Xn/3sZ3z99ddMmzaNDh06RORk1+SWW25h+PDhDBs2jPHjx7N582Z+/etfk5+fz+TJkyv6nXfeeVx66aVce+21nHTSSfzrX/+K+eGkSZMm3HXXXezYsYM+ffrw3HPP8cQTTzBz5syU3DAJeJ+e/DyA/sBrwC6gPPRcBPT1u45UPI488kjXGCxZsiTdIUhIos7FI4841727c2be8yOPJH993bs7590GGPno3r1+206lyvtw221Lou5PTfvl97gn+vw0dPobFRyZeC4++OCDdIeQFFu2bHHdu3d3I0eOjLr8008/dYMHD3Z77LGH69Chg5s8ebKbP3++A1xxcXFFv6OOOsoNGjQo6jrWrl3rzjnnHLfHHnu41q1bu7Fjx7rZs2c7wH300fKfQDQAACAASURBVEcRfRcsWOAGDhzoWrRo4Zo3b+72228/d/HFF0f0W7Jkievdu7fLyclxgLv11ltr3Me5c+e6/fbbz+Xk5LhDDz3UPfPMM+7AAw905513XkWfxYsXO8C9/vrrUdexaNEi169fP5ebm+tatWrlzjrrLPfZZ59F9Nm1a5e74YYb3N577+3y8vLc0KFD3UcffVQtxmuvvdZlZWW5//znP+7HP/6xa9asmevcubO7/vrrXXl5eY374lztP4vAO87H+NTvFW6cc0uBgWbWHGgDbHLO1f4dg4j44rd8YCIlOjc5HaXz4ol11arqs2+KiKRSrJrUAPvttx8vvfRStXZXZYKWqhPYVNapU6dqKSQXX3wxrVq1Yt99941oHzZsGMOGDasx3oKCAt59990a+1Q2evRoRo8eXfH6iy++4LPPPuNnP/tZRduQIUNqnHTm9NNPr1ZppaqsrCxuvvlmbr755oj2WOs99NBDI6qvbN26NWoefLL4HnCHhQbZP5hZezPb5ZzbmYS4RKQe/KaKJHJq83Slp8Tah2jMIssHjh3rtYXvu4kVc0NIvRGRxuHPf/4z27dv58ADD6S0tJTnn3+eBx98kBtvvJGmTeMe9sXlu+++4/rrr2fQoEG0a9eOzz77jFmzZtG6dWvGjBmT1G0HXcyEGjPra2YTo7RfaGbrgG+ATWYWfwVyEUmqdJQZTFfpvGj7kJ1dfbp7My+xpLKdO/3NyKmygCKSKfLy8pg9ezbDhw/nrLPO4tVXX+W2227jpptuSvq2s7Oz+d///sfEiRMZPHgw11xzDYcccgivv/46+fn5Sd9+kNX0UedqvBsi/xhuMLN+wFzga+BO4CDgWjP73Dn3QBLjFJE4JLrMYCK3mWiV9wG86dnDHxgq75ffq+CgsoAikrkuuOACLrjggrRsOy8vj4ULF6Zl27HMnDmTmTNnpjuMGssC9gP+WqVtPN4NkwXOuaudc0OBvwA/q/pmkYYuXE5v2bL6l9NLtESXGUz0NlOh6n51j2N6LpUFFBGRRKppwN0J+KRK2xDgn865zyq1PQYckujARIKsPtOJp8LQofG1Z+o2wf+58Jt6EqssYFBn+BQRkeCracBdClRUXzezvYEuQHGVft8CzRIfmkhwBT2n9/nn42vP1G2C/3MxciTMnu1d6Tbznh98EObMiWybPbv6Vf5o743WT0REJJqaBtyfASdUej0UcMDLVfrtBVSfx1OkAUtGTq/fGR/99EtHznG6jkk82/WbPhNtu+mYRVNERBqGmm6avB+YbWZZeBVJrgFWAUuq9BsKfJCc8ESCKZHl9MB/2bl0lPvzq23b3TM7Vm2vi1Tsa7Rt+C0VKCIi4ldNV7jnAncDk4BZwFbg/Mp1t82sAzAC+FsSYxQJnETn9PpNi0hHub90ScW+RtuG31KBIiIifsUccIdmrLwKaA3kO+f2dc79s0q3jUBX4K4kxigSOJVzeqH+Ob1+0yLiKfeX6pzjjRvja69NXfYV4tvXeNJdVAJQRETqqqYr3AA457Y756J8UQzOuV3OuW8126Q0RuGc3iOPjD+nt2qOcKy0i/qUp0t1znGiS+fVZV/jPRfxxKYSgCKSCMXFxYwYMYIuXbqQk5NDu3btGDx4MA899BBlZWUpjaVHjx6NfgbIVKl1wC0iiVW5jJ1z3vOWLZlfni7RsaViX+tTKlBEJF5//OMfOfbYY9m4cSOzZs3i5ZdfZs6cOfTq1YsJEybw7LPPpjtESZKabpoUkSSIlTfcrh20aFHzjI+JnBky0RIdWyr2NdY2kr1dEWl8XnvtNa6//nomTZrEXXdFZuIOGzaMq666iu+//75e2ygtLSU3N7de65Dk0BVukRSLlQu8caO/FJDGVJ4uFfsabRuN6RiLSGrMnDmTNm3a8Nvf/jbq8n333ZfDDz+c9evXM378eHr16kVeXh577703F1xwAWvWrInoP3XqVMyM999/n5NPPpkWLVowYsSIiuXz589nwIAB5OXl0bp1a84991xW+7gZZcWKFYwcOZL8/Hxyc3Pp06cPf/1r5MTjn3zyCcOHD6dDhw40a9aMbt26ce6557Jr1y4Atm3bxmWXXUa3bt3Izc2lY8eO/OQnP+Gjjz6K97A1GLrCLZJi6SjZlwp+y/iJiKTcikJYPgVKVkNeN+g9HXqm7g9TWVkZRUVFnHrqqTRrVvNcgRs3bqRZs2bceuut5Ofn89VXX3H77bdz7LHH8tFHH1V7/7Bhw7j44ou59tpradLEu456//33M2HCBMaOHcuNN97I1q1bmTp1KscffzzvvfceLVu2jLrtL7/8kqOOOooOHTpwxx13kJ+fzxNPPMHZZ5/NggULOOOMMwA47bTTaN26Nffddx/t27dnzZo1PP/885SXlwNw5ZVXsmjRImbMmMH+++/Pt99+y5tvvsnmzZvreygzlgbcIik2fXrkwBQaRo5wTWX8NOAWkbRZUQhLx0FZ6A9UySrvNaRs0L1hwwZ++OGH/9/evcc5VV97H/8sh4sit0oLKjCD1KJH8UgFvFYERcBLER+rxzrHItWixSr6WAtKVUQBLSq1KiKtCFaUUmqV4w1FBdun2B6oRWnVQkW8VkDUkSqVy3r+2DuQCcnMnplcdpLv+/XKK7P3/iVZyY8MKztr1o/KCGdWDjjgAG6//fYd29u2beOYY46hsrKSJ598ktNPP73W+EsvvZTRo0fv2N60aRNjxoxhxIgRzJw5c8f+I444gh49enDvvfdy2WWXpX3s8ePH4+4sWbKEDh06ADB48GDefvttrr32WoYOHcqGDRtYtWoVjz766I4EHOCcc87Z8fPSpUuprq7m/PPP37EvNe5yE6mkxMz61XH5hpkdYmbN678nESnVZcILsbqliEi9VozbmWwnbPss2B9Td999N4ceeiitW7emWbNmOxL1119/fZexqYns0qVLqampobq6mq1bt+64dOnShQMPPJAXXngh4+M+9dRTnHzyybRr167WbQcPHsyKFSuoqamhQ4cOdO/enbFjx/Lzn/+cVatW7XI/ffv2ZdasWUyaNIlly5blvftKHEWt4V5MsMJkussS4C/ARjMr8nN0IvlRijXC2W4LmC9Rlo/PxTgRyZPPMnzqz7Q/Bzp06MAee+wRqYb6jjvuYNSoUQwcOJCHH36YP/3pT7z44osAbN68eZfx++yzT63tdevWATBw4ECaN29e6/LKK6/wYbolgZNue//99+9yuyuvvBKADz/8EDPjmWeeoU+fPlx11VX06NGD7t27c/fdd9d6DhdeeCEzZ86kb9++dOzYkcsvv5zPUr8GLSNRS0pOI1h1cgUwn2Cp904Eq0z+J3ANcATwIzP7yN1vyUGsIhJjxVgqE7XuPNvjRCSPWlUGZSTp9udJs2bN6N+/P88//3y9nUTmzp3LCSecwK233rpj35o1azKON7Na24lSkFmzZnHwwQfvMj5T/XbitsceeyxjxoxJe3zfffcFoHv37tx///24OytWrODOO+9k1KhRdOvWjZNOOonWrVszefJkJk+ezNq1a5k/fz5jx46lRYsW3HzzzRkfv5RFPcM9DHjK3U9z91+6+9Ph9TeBp4AB7n4xcDdwfp33JCIlqRhLZaIuH5/tcSKSR4dOhIqUhvsVrYL9eTR27Fg2bty442xxqjVr1vDyyy/z2Wef0bx57Srd++67L/LjHH300bRp04bVq1fTp0+fXS4HHHBAxtsOGTKEl19+mYMPPjjtbVM/KJgZvXr14rbbbgNg5cqVu9xnVVUVV1xxBYccckja4+UiasJ9OvCbDMfmE5wBhyD53q+pQYkUg1GjoFkzWL48uB41qtAR1a9Uyx0Sz2v58p3PK91zTd2XrlsMBPujjEv9dlh17CIxtF81HD4DWlUBFlwfPiOvXUoA+vXrx6RJk7jzzjs58cQTmTNnDr/73e9YsGABo0ePpmfPnqxZs4YhQ4awcOFCJk2axKJFi7j66quZO3du5Mdp27YtU6ZMYfLkyVx00UU8+uijLF68mDlz5jBy5EgefPDBjLedMGECn3zyCf369WP27NksWbKERx55hBtvvJHvfve7ALz88ssMGDCA6dOns2jRIhYuXMiFF15Is2bNOP744wE46qijmDx5Mo899hiLFy/m+uuvZ8WKFQwaNKhpL2IRi1pSUgF8FXgmzbH9w+MA/w4vIiVt1ChIKldj27ad29OmFSam+uS63KFQ5RTpHnfEiOAs+xdf1L3PLFjtM5XZziS7rnGp9eml2vJRpOjtV533BDudiy++mH79+jF16lR++MMfsmHDBtq0aUOfPn245557+OY3v8mgQYP4+OOPmTp1Kps3b+a4445j4cKFdO/ePfLjXHjhhXTt2pUpU6bw4IMPsmXLFjp37ky/fv3o1atXxttVVlaybNkyxo8fz9VXX8369evp0KEDPXv2ZPjw4QDsvffeVFZWctttt/HOO++w++67c8ghh/DYY4/Ru3dvIPhwMW/ePG666Sa2bt1K9+7dmTp1KpdeemnTXsBi5u71XoCHgI3AGUBFuK8C+Fa4/8Fw36XAn6PcZ64uvXv39nLw/PPPFzqEslZR4R6kYO633PL8jp8rKgodWWZVVTtjTr5UVRXH/Ud53OS5iHoxq3s70/5WrdwfeKB2LA88EOyvb1w50O+o+CjGufjb3/5W6BByoqamptAhSCjqXNT3bxFY5hHy06glJZcAfwV+DXxuZh8AnwPzgJXhcYBPgElN/xggEm+ZOhzFufNRrssdClVO0dT7d69dd57uTHa6cenq04uxjl1ERHIvUsLt7hvc/VhgCHADQT33DcBgd+/n7h+G42a7+/ycRSsSExUVDdufqhC11Llu25evtoCpr91eezXt/qqqardorKqKNi5TEl2KLR9FRKRpop7hBsCD7iQ3uPuo8DpdTbdIyUvUJkfdnyxRc7x2bXDWNFHrnOuke+LEoE1fsmy27Tv55Ibtb4x0r11NDbRoUXtc8+a77tstw2+71Phy/TqJiEj5aVDCDWBmHc2sMvWSi+BE4mraNPj+93ee0a6oCLaj/MFkoVrH5brc4YknGra/MdK9dlu2QJs2O89MV1XBfffBzJm1n+uXvhQtPpWFiIhItkVd2r2tmd1nZp8B7wNr0lyazMwqzOwlM3ss3N7PzP5oZqvM7Fdm1qK++ygKc4BuBK9+t3Bbis60abB1K/TuHVxH7U5SyNZxuSx3yMfzynRf6RZOS32uGzdGv8+mvE7F1nqx2OIVESlGUdsC3kXQoeRe4BVy1/pvNPAq0DbcvhmY6u5zzWw6waI6d2e6cVGYA4wEEmfp1obbADqDVhZKtXVcPp5XpsdIbeOXrh1hPuIrtpUmiy1eEZFiFbWkZDBwpbtf4u4zwj+OrHVpaiBm1gU4BfhFuG3A8QQL6wDMJljxsriNY2eynfBZuF/KQqnWCOfjeaV7jHQ9stOV6OQjvmJbabLY4hURKVbmmXpgJQ8yWw98290X5SwQs/nAZKAN8EPgPOBFd98/PN4VeNLde6a57UjC88SdOnXq3ZAVmfJueR3Heke/m02bNtG6desmhyNN15i52LgR3n03WISlRQvo3Lnp3TbiIB/PK/UxEgvZAHTpsol33tk5F717133bbMe3vI73d2oscZDLePU7Kj6KcS7atWvH/vvvX+gwsm7btm1URG1nJTkVdS5Wr17NJ598kvH4gAEDlrt7n3rvKEqzbuAO4PYoYxtzAU4FpoU/9wceA74CrE4a0xV4pb77KvjCNw+4e5W7W3iduuBFlaePvKphD1OMCxmUKs1FYWVa+CbXC+7UF0s+F/9prFzGq/dFnj3wQDBxZsF10mpLxTgXWvhGci2uC988DZxqZjPN7FtmdnzqJeL9ZHIMMNTM3gTmEpSS/BRob2aJOvMuwHtNfJzcStRnrwWcnfXZyX+ENBFI+VqbVuF+EWmwOJXoxCmWKIotXsmgUL1GRSSyqAn3o8B+BGUe84BF4eWZpOtGc/er3L2Lu3cDzgaec/dq4HmC5eMBhodxxFeU+uxqYAZQBVh4PQP9waRIIyW38YPCtvErtpaCxRavZKBi/KLwyCOPMGTIEDp27Mgee+xBVVUVw4YN46mnnipoXGbG+PHjd2yPHz8eM2Pr1q113m7x4sWYGYsXL85tgCUiapeSATmNIrMxwFwzuxF4iaBLSnxlan+Wur8aJdgiWVRdHVwWLw7a+MUhlmJRbPFKGoXsNSqR/OxnP2P06NGce+65jB07lj333JN//OMfPP744zz33HMMGTKkYLEtXbqULl26FOzxy0WkhNvdl+Q6kKTHWgwsDn9+Azg8X4/dZJUEZSTp9ouIiORCqfYaLSG33HILw4YN46677qJNmzYAHH/88Xzve99j+/btBY3tyCOPLOjjl4sGrzQpdVB9toiI5JuK8WNv48aN7L333mmP7bZb7VRszZo1VFdX85WvfIWWLVvSq1cvfvvb39Yakyj7WLVqFaeccgqtW7emqqqKCRMm1ErgN23axCWXXEJlZSUtW7akU6dODBw4kNdee23HmNSSkoRXX32VAQMG0KpVK/bZZx+uvfbaSB8OHn74YY488khatWpF+/btOfPMM3lL37ZkTrjN7DkzOzDp57ouz+Yv5BhTfbaIiOSbivHrV+AVng8//HBmz57N7bffzt///veM495++22OOOIIVqxYwdSpU1mwYAGHHXYYZ5xxBgsWLNhl/Omnn87xxx/PI488wrBhw7juuuuYPXvn0iiXX3458+bN47rrruOZZ55h+vTp9OrVi48//rjemIcNG8bAgQN55JFHOOecc7jhhhuYMGFCnbeZPn06Z5xxBgcddBDz58/nnnvuYeXKlRx33HF8+umn9T5mKaurpMSSft6NoO9GlLHlTfXZIiKSbyrGzywGKzxPnz6db33rW1xzzTVcc801dOjQgRNPPJERI0YwaNCgHePGjx+Pu7NkyRI6dOgAwODBg3n77be59tprGTp0aK37veKKKxgxYgQAAwcO5LnnnuOhhx7asW/p0qVUV1dz/vnn77jN6aefHinm733ve4wdOxaAQYMGUVNTw6233spll11G+/btdxm/adMmxowZw4gRI5g5c+aO/UcccQQ9evTg3nvv5bLLLov02KUo4xludx/g7q+FP/cPtzNe8heyiIiISEQxWOG5R48evPTSSzz55JOMGzduR5nI4MGDufHGG3eMe+qppzj55JNp164dW7du3XEZPHgwK1asoKamptb9nnLKKbW2e/bsWat8o2/fvsyaNYtJkyaxbNkytm3bFjnms846q9b22WefzaZNm1i5cmXa8UuXLqWmpobq6upasXfp0oUDDzyQF154IfJjlyLVcIuIiEjpitpBLMcqKio45phjuPHGG1m0aBFvvPEGhxxyCNdffz0fffQRAOvWreP++++nefPmtS5XXnklAB9++GGt+9wrZancli1bsnnz5h3bd9xxBxdeeCEzZ86kb9++dOzYkcsvv5zPUttIptGpU6e02++++27a8evWrQOCM+2p8b/yyiu7xF5uMpaUmFm/htyRu5f3RxcpbXMIzoa8RdB1ZiIqHZKSNWdO0ML5rbeCRhcTJ6paQYpYTDuI7bvvvlxwwQWMHj2aVatWcfjhh9OhQweOPfZYxowZk/E2DdG6dWsmT57M5MmTWbt2LfPnz2fs2LG0aNGCm2++uc7bfvDBB3Tv3r3WNkDnzp3Tjk+UwMyaNYuDDz54l+OJ7izlqq4a7sXsrNs26q7hBqh/QXqRYhSD+j+RfEksWpg4AZZYtBCUdEuRmkjt3+GQ9w5ib7/9Nl27dt1lf6JbSKKDyZAhQ1i6dCkHH3wwe+yxR1ZjqKqq4oorrmDOnDkZy0KSzZs3b0cNN8DcuXNp3bo1PXv2TDv+6KOPpk2bNqxevZrhw4dnLe5SUVfCnVyX3R64A1hJsPT6B0An4NvAwcDFuQpQpODqqv9TAiIlpq5FC5VwS1FK/Lst4LeUPXv2ZMCAAQwZMoSDDjqImpoannjiCaZPn85ZZ51FZdgzfcKECRx++OH069ePH/zgB3Tr1o2PPvqIlStX8sYbb9T6Y8QojjrqKIYOHcohhxxC69atWbJkCStWrIiUEP/85z9n+/bt9O3bl4ULF/KLX/yC8ePHp/2DSYC2bdsyZcoULr74YtavX89JJ51Eu3btePfdd1myZAn9+/fnnHPOaVD8pSRjwp282I2ZzQKedvcLUobdb2b3Av8H+J+cRChSaDGp/xPJBy1aKCWpwB3Ebr75Zp544gkmTZrEunXrqKiooEePHtx00021OndUVlaybNkyxo8fz9VXX8369evp0KEDPXv2bNRZ4379+jFv3jxuuukmtm7dSvfu3Zk6dSqXXnppvbd99NFHueSSS7jhhhto164dP/7xj7nmmmvqvM2FF15I165dmTJlCg8++CBbtmyhc+fO9OvXj169ejU4/pLi7vVegI+AEzMcGwRsjHI/+bj07t3by8Hzzz+/c+MBd69ydwuvH2jAHTXltqUq9TXp4On/tVUFw2vNhRRUqc3FAw+4V1W5mwXXD+Th/VlV5Q67XqqqGhZfqc1FMSvGufjb3/5W6BByoqamptAhSCjqXNT3bxFY5hHy06hdSnYD9s9w7GuofrtwEvXFawmq7BP1xVGa+jfltqUq3WtSA7RIGacVRCXHErXUa9cGKW+ilnpOjt+fURctLFR8IiLFKGrC/Tgw2czONLMKADOrMLOzgBuBx3IVoNSjKf1FY9CbNHbSvSZbgDZoBVHJq7pqqXMp6qKFhYpPRKQY1fVHk8kuBboCvwK2mtlHwJfC2/8+PC6F0JT6YtUm7yrTc98IbMhnIFLuMtVMr10L3brltmVflEULVestIhJdpITb3TcAx5rZicCRwD7A+8BSd1+Uw/ikPk3pLxrT3qQFpddEYqKyMkiuU5nt3F/Iln2Z4qvUe0VEZBcNWmnS3Z9x9xvcfVR4rWS70CYS1BMni1pf3JTbliq9JhIT6WqpzYJ66WSFKuOIWust0lie+o9dJM+y+W+wwUu7m1lHM6tMvWQtImmYaoJ64sbUFzfltqVKr4nERLpa6ky/+wtRxhG11lukMZo3b87nn39e6DCkzH3++ee0bNkyK/cVqaTEzNoCtwP/BWR6ZHUqKZSm9BctcG/SWNJrIjGRWkvdrVu8yjii1HqLNEbHjh1599136dy5M3vssQdmVuiQpEy4O1u3buXTTz9lw4YNdOrUKSv3G/WPJu8CzgDuBV4B/p2VRxcRkcgmTqy97DqojENKU9u2bQF477332LJlS4GjyZ7Nmzez++67FzoMoe65aNasGbvvvjuVlZVZm6+oCfdg4Ep3vysrjyoiIg2WOJs8blxuu5SIxEHbtm13JN6lYvHixXz9618vdBhC/uciag23Aa/nMhApEXOAbgT/srpR3ovoiORAdTW8+SZs3x5cK9kucXPmBLVEu+0WXGtlIZGiFDXhngt8M5eBSAnQypUiItmj5TxFSkbUkpKngZ+aWRvgCYJlQGpx9+eyGZgUobpWrtRZOBGRhqlrOU99tSFSVKIm3I+G1/sB5yXtd4JyE0ddSkQrV4qIZI+W8xQpGVET7gE5jUJKQ6ZVGvciqOd+KxwzEZ3xFhGpj5bzFCkZUZd2X5LrQKQETCSo2U7+BrQ58CnwYbidqOsGJd0iInVRH0iRktGglSbN7MtmdqqZDTezvcJ9u5tZg1eslBKUbpXGtsAXKeMSdd0iIpKZlvMUKRlRV5o04CfAJUALgprtvgR/PPko8HvghhzFKMUkdZXGTB/FVIIoIlI/LecpUhKinpm+CvgBMAE4guD8ZcL/AKdmOS4pFZlKDVWCKCIiImUiasJ9ATDB3ScBf045thr4alajktIxEWiVsq9VuF9ERESkDERNuDsDL2Y49gWwZ3bCkZKTrq57BvqDSRERESkbURPud4GeGY4dCqzJTjiSU4Vadr0aeBPYHl4r2RZJS6t4i4iUpqh9uH8NXGtmf2bnmW43sx7AFQTnLCXOEsuuJ7pLqT2fSKwkVvFOdIBLrOIN+ps5EZFiF/UM93jgNeAFYFW479fAK+H2TVmPTLKrrmXXRaTg6lrFW0REilukhNvdPwf6Eyzr/gdgEfC/BOdIT3T31E7LEjdadr1pClWOI2VDq3iLSFapRi1WopaU4O7bgF+GFyk2mZZdV3u++qkcR/JAq3iLSNaoRi12GrrS5P5mdo6ZXWlm3zaz/XMVmGSZ2vM1nspxJA8mTgxW7U6mVbxFpFFUoxY7UVea3B2YBpwLVCQd2mZms4GL3f3fOYhPsiXxgXYcQRlJJUGyrQ+69VM5juRB4qTTuHFBGUllZZBs62SUiDSYatRiJ+oZ7lsIUrPrgP2BNuH1eIIkfEougpMsU3u+xtFqmZIn1dXw5puwfXtwrWS7iVTDKuUqUy2aatQKJmrCfTZwvbtPcvc33P1f4fVEguXez8ldiCIFpnIckeKTqGFduxbcd9awKumWcqAatdiJmnC3BP6U4dgfgRbZCUckhrRapkjxUQ2rlLPqapgxA6qqwCy4njFDX5sVUNSEexEwKMOxQcBz2QlHJM+itvtTOY5IfEQpFVENq5Q71ajFStS2gLcBvzSzPQkWvPkA6AScBZwM/LeZdU8Mdvc3sh2oSNap3Z9I8Yna7kx9FkUkRqKe4V5C8Cdi3weeBVaG1xeF+5cQrDiZuIjEn9r9iRSfqKUiqmEVkRiJeoZ7RE6jECkEtfsTKT5RS0XUZ1FEYiRSwu3us3MdiEjeafVNkeLTkFKR6mol2CISCw1aaTLBzNqZWR8z65LtgETyRu3+RIqPSkVEpAhlTLjNbLCZ3ZRm/9XAOoJ2gGvN7EEzi1qaIhIfavcnUnzU7kxEilBdZ7gvAnok7zCzE4EbgdeAy4B7gP8CRucqQJGcUrs/keKjdmeNp9U3C2SErAAAF3tJREFURQqirjPTXwduSNk3AtgMDHb3fwKYGQQrTd6aiwBFREQkC6K2VBSRrKvrDHdH4B8p+04Efp9ItkOPk3ImXERERGJGq2+KFExdCfenwJ6JDTP7GtABeDFlXA1Qkf3QREREJGu0+qZIwdSVcL8GnJa0fRrgwNMp4/YjWHlSRERE4irTKpvp9qvWWySr6qrhngo8bGZ7ESTU5wGvAP8vZdzpwIqcRCciIiLZMXFi7RpuSN9SUbXeIlmX8Qy3uz9C0ImkL/AdglKSM93dE2PCPtwDgCdyHKeIiIg0RdSWiqr1Fsm6Ohe+cfefuXuVu7dx9xPcfVXK8Xfcvb27z8htmCIiUlAqMSgNUVoqqtZbJOsatdKkiIiUkUSJwdq14L6zxEBJd2lqSK23iESihFtEROqmEoPyMnFiUNudLF2tt4hEpoRbRETqphKD8hK11ltEIqurS4mIiEhQSrB2bfr9Upqqq5Vgi2SRznCLiEjdVGIgItIkSrhFRKRuKjEQEWmSWCTcZtbVzJ43s1fN7K9mNjrcv5eZPWNmq8LrLxU6VhERiSG1LRSRGItFwg1sBa5w9/8AjgQuNrODgLHAs+7+NeDZcFtERPIp7m0B4x6fiJS9WCTc7v6+u/85/PlT4FWgM3AaMDscNhsYVpgIRUTKWNzbAsY9PhEpe5a0UnssmFk34AWgJ/CWu7dPOvaRu+9SVmJmI4GRAJ06deo9d+7c/ARbQJs2baJ169aFDkPQXMSJ5iJHli/PfKx377S78zoXjYivnOh9ER+ai/jI1lwMGDBgubv3qW9crBJuM2sNLAEmuvvDZvZxlIQ7WZ8+fXzZsmW5DrXgFi9eTP/+/QsdhqC5iBPNRY5065a+LWBVVbA8eBp5nYtGxFdO9L6ID81FfGRrLswsUsIdi5ISADNrDvwGmOPuD4e7PzCzfcLj+wDrChWfiEjZintbwLjHJyJlLxYJt5kZcC/wqrvflnRoATA8/Hk48Gi+YxMRKXtxbwsY9/hEpOzFIuEGjgHOBY43s7+El5OBm4ATzWwVcGK4LSIi+VZdHZRnbN8eXMctmY17fCKSPUXYBjQWS7u7++8By3D4hHzGIiIiIiIxlWgDmuhMlGgDCrH+oB2XM9wiIiIiInUr0jagSrhFREREpDi89VbD9seEEm4pfnOAbgT/mruF2yKSXUVYMylNoPmWuKqsbNj+mFDCLcVtDsGSR2sBD69HoqRbJJu0dHp50XxLnBVpG1Al3FLcxgEppVx8Fu4Xkewo0ppJaSTNt8RZkbYBVcItxS1TyVa8S7lEikuR1kxKI2m+sy9RorN8uUp0sqEI24Aq4ZbilqlkK96lXCLFZa+9GrZfiluR1sjGVnKJDqhEp0wp4ZbiNhFIKeWiVbhfREQarkhrZGNLJTqCEm4pdtXADKCKYOmkqnA7/t8uiRSPjRsbtl+KW5HWyMaWSnQEJdzFJ9ECbzlqgZdQDbwJbA+v9X+CSHaVUolBKbS7y8dzKMIa2dgqpfePNJoS7mKS3AIP1AJPRPKjVEoMSqHdXSk8h3JTKu8faRIl3MVELfBEpBBKpcSgFGppS+E5lJvk9w8U7/tHmkQJd5ylrqC4NsO4OJWB5WPVR60sKZJ/pVBikI9a2lyXe6geuDgl3j+9exfv+0eaRAl3XKVbQdEyjI1LGVg+Vn3UypIi0li5rqXNR7mH6oFFipIS7rhKVz7i7Jp0x6kFXj5KXlRWIyKNleta2nyUe6geWKQoKeGOq0zfDjpB6zuIXwu8fKz6qJUlRaSxcl2Lno9yj1KppxcpM0q44yrTt4Md8hpFw+Rj1UetLCkiUeW7BWC+yj1KoZ5epMwo4Y6rdCsoNgc+Jb5tAfOx6qNWlhSRKNLVU48YAd/9bu5qrFXuISIZKOGOq3QrKLYFvkgZF6f65Xys+qiVJUUkinT11Fu2wBcpv0SzWWOtcg8RyUAJd5ylrqCYaRXlONUv52PVR60sKZJbpbAaY0PqprNdY61yDxFJoYS7mKh+WURyrVRWMmxI3bRa6olIjinhLiaqXxaRXCuVlQzT1VM3bw4tWtTepxprEckDJdzFJLl+GVS/LCLZVyorGaarp77vPpg5UzXWIpJ3SriLTaJ+uTeqXxYpdYWopS6llQzT1VOrxlpECkAJt4hIHBWqllqt7UREsk4Jt4hIHBWqllqt7UREsk4Jt4hIHDW1lrop5SilUnZRCu0NRaQkNCt0ACIikkZlZVBGkm5/fRLlKIkz5IlyFCje5Lmh9BqISIzoDLeISBw1pZa6VFr7NYVeAxGJESXcIiJx1JRa6lJp7dcUeg1EJEaUcIuIlJpSau3XWHoNRCRGlHCLiMRRU9oCqrWfXgMRiRUl3CIicdSUGmS19tNrICKxooRbRCSOmlqDXCqt/ZpCr0F5U1tIiREl3CIicaQaZJHGK9RKrSIZKOEWEYkj1SCLNJ7aQkrMKOEWEYkj1SCLNJ7aQkrMKOEWEYmrqDXIqlUVqU0lWRIzSrhFRIqZalVFdqWSLIkZJdwiIsVMtaoiu1JJlsSMEu5cmwN0I3ilu4XbTRknIpJMtaoi6aktpMSIEu5cmgOMBNYCHl6PZNdkOuo4EZFUqlUVEYk9Jdy5NA5I+aaXz8L9jRknIpJKtaoiIrGnhDuXMn2jm7o/6jgRkVSqVRURiT0l3LmU6Rvd1P1Rx+WL6slFSlOh2geqbaGIlDkl3Lk0EUj5ppdW4f7GjMsH1ZOLFJeobQEL1T5QbQtFRJRw51Q1MAOoAiy8nhHub8y4fFA9uUhxidoWsFDtA9W2UERECXfOVQNvAtvD60xJdNRxuZavevKmlK2o5EVkp6htAQvVPlBtC0VElHBLinzUkzelbEUlLyK1RW0LWKj2gWpbKCKihFtS5KOevCllKyp5EaktalvAQrUPVNtCEREl3LFWiNKJfNSTN6VsRS0URWqL2hawUO0D1bZQRIRmhQ5AMkiUTiTO5iZKJyD39d3VOX6MSoLnk25/Lm8rUqqqq6MlsFHHZVuhHldEJCZ0hjuuSrl0oillK3FqoSgiIiISgRLuuCrl0ommlK3EqYWiiIiISAQqKYmrUi+daErZSq5LXkRERESySGe440qlEyIiIiIlQQl3XKl0QkRERKQkKOGOs7isPikiMmoUNGsWtPZr1izYFhGRSFTDLSIidRs1Cu6+e+f2tm07t6dNK0xMIiJFRGe4RUSkbjNmNGy/iIjUooRbRETqtm1bw/aLiEgtsU+4zWyImb1uZqvNbGyh4xERKTsVFQ3bLyIitcQ64TazCuAu4CTgIODbZnZQYaMSESkzI0c2bL+IiNQS64QbOBxY7e5vuPsXwFzgtALHJCJSXqZNg+9/f+cZ7YqKYFt/MCkiEom5e6FjyMjMvgUMcfcLwu1zgSPc/Qcp40YCIwE6derUe+7cuXmPNd82bdpE69atCx2GoLmIE81FfGgu4kNzER+ai/jI1lwMGDBgubv3qW9c3NsCWpp9u3xCcPcZBMvC0KdPH+/fv3+Owyq8xYsXUw7PsxhoLuJDcxEfmov40FzEh+YiPvI9F3EvKXkH6Jq03QV4r0CxiIiIiIg0WNwT7v8FvmZm+5lZC+BsYEGBYxIRERERiSzWJSXuvtXMfgAsBCqAme7+1wKHJSIiIiISWawTbgB3fwJ4otBxiIiIiIg0RtxLSkREREREipoSbhERERGRHFLCLSIiIiKSQ0q4RURERERySAm3iIiIiEgOKeEWEREREckhJdwiIiIiIjmkhFtEREREJIfM3QsdQ1aZ2XpgbaHjyIMvAxsKHYQAmos40VzEh+YiPjQX8aG5iI9szUWVu3+lvkEll3CXCzNb5u59Ch2HaC7iRHMRH5qL+NBcxIfmIj7yPRcqKRERERERySEl3CIiIiIiOaSEu3jNKHQAsoPmIj40F/GhuYgPzUV8aC7iI69zoRpuEREREZEc0hluEREREZEcUsItIiIiIpJDSriLgJl1NbPnzexVM/urmY0O9+9lZs+Y2arw+kuFjrUcmFmFmb1kZo+F2/uZ2R/DefiVmbUodIzlwMzam9l8M3stfG8cpfdEYZjZ5eHvppVm9pCZ7a73Rf6Y2UwzW2dmK5P2pX0vWOBnZrbazF42s8MKF3lpyTAPU8LfUS+b2W/NrH3SsavCeXjdzAYXJurSlG4uko790MzczL4cbuflPaGEuzhsBa5w9/8AjgQuNrODgLHAs+7+NeDZcFtybzTwatL2zcDUcB4+As4vSFTl53bgKXc/EDiUYE70nsgzM+sMXAr0cfeeQAVwNnpf5NMsYEjKvkzvhZOAr4WXkcDdeYqxHMxi13l4Bujp7v8J/B24CiD8P/xs4ODwNtPMrCJ/oZa8Wew6F5hZV+BE4K2k3Xl5TyjhLgLu/r67/zn8+VOCxKIzcBowOxw2GxhWmAjLh5l1AU4BfhFuG3A8MD8connIAzNrC/QD7gVw9y/c/WP0niiUZsAeZtYMaAW8j94XeePuLwAbU3Znei+cBtzvgReB9ma2T34iLW3p5sHdn3b3reHmi0CX8OfTgLnu/m93XwOsBg7PW7AlLsN7AmAq8CMguWNIXt4TSriLjJl1A74O/BHo5O7vQ5CUAx0LF1nZ+CnBm3V7uN0B+DjpF+o7BB+GJLe6A+uB+8Lynl+Y2Z7oPZF37v4ucAvBGaP3gU+A5eh9UWiZ3gudgbeTxmlu8ue7wJPhz5qHPDOzocC77r4i5VBe5kIJdxExs9bAb4DL3L2m0PGUGzM7FVjn7suTd6cZql6budcMOAy4292/DvwLlY8URFgbfBqwH7AvsCfBV7Sp9L6IB/3OKgAzG0dQHjonsSvNMM1DjphZK2AccG26w2n2ZX0ulHAXCTNrTpBsz3H3h8PdHyS+9giv1xUqvjJxDDDUzN4E5hJ8Zf5Tgq+fmoVjugDvFSa8svIO8I67/zHcnk+QgOs9kX8DgTXuvt7dtwAPA0ej90WhZXovvAN0TRqnuckxMxsOnApU+87FTzQP+fVVgpMCK8L/w7sAfzazvcnTXCjhLgJhnfC9wKvuflvSoQXA8PDn4cCj+Y6tnLj7Ve7exd27Efyxy3PuXg08D3wrHKZ5yAN3/yfwtpkdEO46Afgbek8UwlvAkWbWKvxdlZgLvS8KK9N7YQHwnbAzw5HAJ4nSE8k+MxsCjAGGuvtnSYcWAGebWUsz24/gD/b+VIgYy4G7v+LuHd29W/h/+DvAYeH/JXl5T2ilySJgZt8Afge8ws7a4asJ6rjnAZUE/+md6e7p/khAsszM+gM/dPdTzaw7wRnvvYCXgP92938XMr5yYGa9CP54tQXwBjCC4CSC3hN5ZmbXA/9F8JX5S8AFBDWQel/kgZk9BPQHvgx8AFwHPEKa90L4oehOgg4OnwEj3H1ZIeIuNRnm4SqgJfBhOOxFd78oHD+OoK57K0Gp6JOp9ymNk24u3P3epONvEnRW2pCv94QSbhERERGRHFJJiYiIiIhIDinhFhERERHJISXcIiIiIiI5pIRbRERERCSHlHCLiIiIiOSQEm4RKVnhku9uZrfVPzqezOxNM5tVz5hu4fO8IE9hxZKZ9Tazz8ysc9K+N83sgQbcx3lmdl6GY18P778yC+GKSBlRwi0iJcnM9gDODDerk1Y9lNI1BZjp7u/m4s7d/SXgGeCGXNy/iJQuJdwiUqpOB9oCTwAdCRY1kBJlZocBA4C7G3n775vZ34GfA/ea2Qdm9riZ7ZUy9B7gHDPbt2kRi0g5UcItIqVqOPARcB7wOfCd1AFmNj4sxfhamFxtMrO1Znatme2WNK5/OG6omd1pZhvMbL2ZPWBm7ZPGJUo7zkt5nMTt+yftG2RmT5jZ+2GZwkozu8LMKrLx5KM+t3DsV8xsmpm9bWb/Dq9/aWYtk8YMMbOlZva5mX1iZo+Y2QEp97PYzH4fjv1LOPYlMzvCzJqZ2aTw+W40s1lmtmfK7VuZ2c1mtsbMvgivx6XGm8H3gJfd/a/1vC4VZjbDzGrM7IRw31BgGsFy9LcAPwGuAGqAPVLu4ulw/3kRYhIRAZRwi0gJCs8+DgR+5e7rCZa5HmpmX8pwk98CzwHDwrHXEyTsqW4HHDgHmACcEe5rjO7AswRLO58CzAbGAxMbeX+Z1PncwtfkDwRLs98GnAz8CGgOtAjHDAEeBzaF474P9AR+n1wvHdqfoLTjJoKSnpbAAoIzz/sQJKoTgGqCpa8TcTQDFhIsC387cBLwC+Ca8P7qMwT4XV0DwjKj3wCnAf3d/dnw0AkEH84uAl4HXnf3B9z926nlKe6+FViKvjERkQZQTaOIlKJzCU4o3B9uzwa+TZAsTk8z/lZ3vy/8eZGZHR+Ovy9l3Avufkn489PhGd4LzOw8d/eGBOjuO+IwMyNIFlsAPzSzq919e0Purw71PbfLCZL/PmGNcsJDST/fCLwBnBQmnJjZUuDvBGeC/2/S2A7A0e7+RjhuN+BRYD93HxiOWWhm/QgS8h+F+74NfAM4zt1fCPc9G7w0XGdmN7v7unRP0Mw6Ad2AFZlehPCDxQJgX+AYd1+ddPh9gvKj3plun+Il4Eoz2y2L8yQiJUxnuEWkFH0HWOXuS8PtRcB7pCkrCT2esr0SSNeJInXcKwRncDs1NEAz28fM7jGztcAXwBaCxLY9Qc15ttT33AYB/5uSbCfHuSdwGMG3BVsT+919DfD/gONSbvL3RLIdei28Xpgy7jWgS/hhA4IzxmuBP4TlJ83Cs95PE5xtP7KO55iop15fx/HfAa3ZNdkGuAt4EfgjMJmgRvs7ZtY6w/2tJ5j31PpuEZG0lHCLSEkxs77AQcDDZtY+rLFuAzwMHGVmPdLcbGPK9r+B3SOOI8PYumLcjeBs66kESfbxQF92lpM06P7qUd9z6wC8U8ftvwQYwVngVP9k16Tzo5TtL+rY3wxI1Kx3BKoIPngkX/6UFGcmiefz7wzH/xM4GJjr7v9MPejun7r7N4BjCeq4OwN3AqvMrFea+/s8vE6t7xYRSUslJSJSahL1yWPCS6rvAD/O0WNvDq9bpOxPTRa/CvQBznX3HT2izeybOYqrLhsIEsxMPiKoW987zbG9gQ+zFMeHwBrgrAzH36znthB8OEjnKYJyk5+Y2WZ3T1t37+5/CD+QPQ08BiwDbgYGpwxNfMjYUEdMIiI7KOEWkZJhZi2AswlKA8amGTIVONfMrmlozXVEHxCcZe2Zsv+UlO1W4fWWxA4za07wh4T59jTwYzM71N13qYF293+Z2XLgTDMb7+7bAMysCjgauCNLcTxF8Eeom9z9tfoGp3iT4MNO90wD3H2KmW0FfhrWXk9NHDMzS/334O4bzGwlO8tVku0HvO3un6c5JiKyCyXcIlJKTiU4m3yFuy9OPWhm9xB0y+hPUDqQVe7uZvYr4HwLejq/TpBs908Z+ipBvfJEM9tGkHhfnu14IppK0HVlkZndSFCX/mWCTh4XufunBJ1CHgceM7NpBLXQ1wOfALdmKY45wAiCP5S8leCMdAuCbwOGAsPc/bN0N3T3L8zsj8DhdT2Au08NX++fmlmFu98SHvqpmW0GngS+ArQ0sx8R1JVPSnNXRwAvpNkvIpKWEm4RKSXDgU+BX2c4/hBB67vh5CDhDo0m+PuY8eH1POASghIFYEeCOIygTvh+gjrrmcBbBAuv5I27f2xmxxDUko8l+MDyAUErwS/CMU+Z2SkEbfzmhfsXAz9y9/eyFMcWMxscxjCS4Czyv4B/ECT7X9Rxc4BfAVPMbE93/1cdj/OzMOm+IzzT/ROC1okXE8zFPgQlNG8RvCY3Jt/ezLoChxJ8CBERicRy862qiIhI/phZW4I//hyVXBffiPs5D8DdZ2U4PoagD/lXE+U1IiL1UZcSEREpeu5eQ/AHjj9KajWYVWa2O8E3GNcq2RaRhlBJiYiIlIrbCNoM7kPQd70x/lLHsW4Eq2D+spH3LSJlSiUlIiIiIiI5pJISEREREZEcUsItIiIiIpJDSrhFRERERHJICbeIiIiISA4p4RYRERERyaH/D96QMIg6XnkD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grpSp>
        <p:nvGrpSpPr>
          <p:cNvPr id="37" name="Group 36"/>
          <p:cNvGrpSpPr/>
          <p:nvPr/>
        </p:nvGrpSpPr>
        <p:grpSpPr>
          <a:xfrm>
            <a:off x="500370" y="2377383"/>
            <a:ext cx="11236705" cy="4351381"/>
            <a:chOff x="500370" y="2377383"/>
            <a:chExt cx="11236705" cy="4351381"/>
          </a:xfrm>
        </p:grpSpPr>
        <p:cxnSp>
          <p:nvCxnSpPr>
            <p:cNvPr id="41" name="Connector: Elbow 20">
              <a:extLst>
                <a:ext uri="{FF2B5EF4-FFF2-40B4-BE49-F238E27FC236}">
                  <a16:creationId xmlns:a16="http://schemas.microsoft.com/office/drawing/2014/main" xmlns="" id="{4741AA56-D9ED-492E-8385-5CB8274B1286}"/>
                </a:ext>
                <a:ext uri="{C183D7F6-B498-43B3-948B-1728B52AA6E4}">
                  <adec:decorative xmlns="" xmlns:adec="http://schemas.microsoft.com/office/drawing/2017/decorative" val="1"/>
                </a:ext>
              </a:extLst>
            </p:cNvPr>
            <p:cNvCxnSpPr>
              <a:stCxn id="51" idx="2"/>
              <a:endCxn id="52" idx="2"/>
            </p:cNvCxnSpPr>
            <p:nvPr/>
          </p:nvCxnSpPr>
          <p:spPr>
            <a:xfrm rot="10800000" flipV="1">
              <a:off x="8161189" y="3077435"/>
              <a:ext cx="12700" cy="2951278"/>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500370" y="2377383"/>
              <a:ext cx="11236705" cy="4351381"/>
              <a:chOff x="813879" y="2194501"/>
              <a:chExt cx="11236705" cy="4351381"/>
            </a:xfrm>
          </p:grpSpPr>
          <p:grpSp>
            <p:nvGrpSpPr>
              <p:cNvPr id="43" name="Group 42"/>
              <p:cNvGrpSpPr/>
              <p:nvPr/>
            </p:nvGrpSpPr>
            <p:grpSpPr>
              <a:xfrm>
                <a:off x="813879" y="2194501"/>
                <a:ext cx="11236705" cy="4351381"/>
                <a:chOff x="813879" y="2194501"/>
                <a:chExt cx="11236705" cy="4351381"/>
              </a:xfrm>
            </p:grpSpPr>
            <p:grpSp>
              <p:nvGrpSpPr>
                <p:cNvPr id="45" name="Group 44"/>
                <p:cNvGrpSpPr/>
                <p:nvPr/>
              </p:nvGrpSpPr>
              <p:grpSpPr>
                <a:xfrm>
                  <a:off x="813879" y="2194501"/>
                  <a:ext cx="9130004" cy="4351381"/>
                  <a:chOff x="195087" y="1107833"/>
                  <a:chExt cx="10352009" cy="4933792"/>
                </a:xfrm>
              </p:grpSpPr>
              <p:sp>
                <p:nvSpPr>
                  <p:cNvPr id="47" name="Oval 46">
                    <a:extLst>
                      <a:ext uri="{FF2B5EF4-FFF2-40B4-BE49-F238E27FC236}">
                        <a16:creationId xmlns:a16="http://schemas.microsoft.com/office/drawing/2014/main" xmlns="" id="{9F23A462-D581-4451-A275-D8FA412E142C}"/>
                      </a:ext>
                      <a:ext uri="{C183D7F6-B498-43B3-948B-1728B52AA6E4}">
                        <adec:decorative xmlns="" xmlns:adec="http://schemas.microsoft.com/office/drawing/2017/decorative" val="1"/>
                      </a:ext>
                    </a:extLst>
                  </p:cNvPr>
                  <p:cNvSpPr/>
                  <p:nvPr/>
                </p:nvSpPr>
                <p:spPr>
                  <a:xfrm>
                    <a:off x="3023056" y="165828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xmlns="" id="{3FAD125B-9A3B-49A4-B9EC-C8A6D3CF9CBF}"/>
                      </a:ext>
                      <a:ext uri="{C183D7F6-B498-43B3-948B-1728B52AA6E4}">
                        <adec:decorative xmlns="" xmlns:adec="http://schemas.microsoft.com/office/drawing/2017/decorative" val="1"/>
                      </a:ext>
                    </a:extLst>
                  </p:cNvPr>
                  <p:cNvSpPr/>
                  <p:nvPr/>
                </p:nvSpPr>
                <p:spPr>
                  <a:xfrm>
                    <a:off x="3018508" y="372256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xmlns="" id="{233E4AB5-6FC1-4454-9421-850EF5A4ADF3}"/>
                      </a:ext>
                      <a:ext uri="{C183D7F6-B498-43B3-948B-1728B52AA6E4}">
                        <adec:decorative xmlns="" xmlns:adec="http://schemas.microsoft.com/office/drawing/2017/decorative" val="1"/>
                      </a:ext>
                    </a:extLst>
                  </p:cNvPr>
                  <p:cNvSpPr/>
                  <p:nvPr/>
                </p:nvSpPr>
                <p:spPr>
                  <a:xfrm>
                    <a:off x="570464" y="2805702"/>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xmlns="" id="{40123448-0B37-4226-B26C-A3081E6142FF}"/>
                      </a:ext>
                      <a:ext uri="{C183D7F6-B498-43B3-948B-1728B52AA6E4}">
                        <adec:decorative xmlns="" xmlns:adec="http://schemas.microsoft.com/office/drawing/2017/decorative" val="1"/>
                      </a:ext>
                    </a:extLst>
                  </p:cNvPr>
                  <p:cNvSpPr/>
                  <p:nvPr/>
                </p:nvSpPr>
                <p:spPr>
                  <a:xfrm>
                    <a:off x="6469101" y="2805702"/>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xmlns="" id="{D3287700-63E7-4098-B825-B123C11134C1}"/>
                      </a:ext>
                      <a:ext uri="{C183D7F6-B498-43B3-948B-1728B52AA6E4}">
                        <adec:decorative xmlns=""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xmlns="" id="{69943F00-C6CB-4F10-A02B-801F37984D43}"/>
                      </a:ext>
                      <a:ext uri="{C183D7F6-B498-43B3-948B-1728B52AA6E4}">
                        <adec:decorative xmlns="" xmlns:adec="http://schemas.microsoft.com/office/drawing/2017/decorative" val="1"/>
                      </a:ext>
                    </a:extLst>
                  </p:cNvPr>
                  <p:cNvSpPr/>
                  <p:nvPr/>
                </p:nvSpPr>
                <p:spPr>
                  <a:xfrm>
                    <a:off x="8881268" y="445412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53" name="Straight Arrow Connector 52">
                    <a:extLst>
                      <a:ext uri="{FF2B5EF4-FFF2-40B4-BE49-F238E27FC236}">
                        <a16:creationId xmlns:a16="http://schemas.microsoft.com/office/drawing/2014/main" xmlns="" id="{61AAA85B-D8C7-43BE-844A-625265015123}"/>
                      </a:ext>
                      <a:ext uri="{C183D7F6-B498-43B3-948B-1728B52AA6E4}">
                        <adec:decorative xmlns="" xmlns:adec="http://schemas.microsoft.com/office/drawing/2017/decorative" val="1"/>
                      </a:ext>
                    </a:extLst>
                  </p:cNvPr>
                  <p:cNvCxnSpPr>
                    <a:cxnSpLocks/>
                    <a:stCxn id="50" idx="6"/>
                  </p:cNvCxnSpPr>
                  <p:nvPr/>
                </p:nvCxnSpPr>
                <p:spPr>
                  <a:xfrm flipV="1">
                    <a:off x="8056601" y="3599452"/>
                    <a:ext cx="566292"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5" name="Connector: Elbow 20">
                    <a:extLst>
                      <a:ext uri="{FF2B5EF4-FFF2-40B4-BE49-F238E27FC236}">
                        <a16:creationId xmlns:a16="http://schemas.microsoft.com/office/drawing/2014/main" xmlns="" id="{4741AA56-D9ED-492E-8385-5CB8274B1286}"/>
                      </a:ext>
                      <a:ext uri="{C183D7F6-B498-43B3-948B-1728B52AA6E4}">
                        <adec:decorative xmlns="" xmlns:adec="http://schemas.microsoft.com/office/drawing/2017/decorative" val="1"/>
                      </a:ext>
                    </a:extLst>
                  </p:cNvPr>
                  <p:cNvCxnSpPr>
                    <a:stCxn id="47" idx="2"/>
                    <a:endCxn id="48" idx="2"/>
                  </p:cNvCxnSpPr>
                  <p:nvPr/>
                </p:nvCxnSpPr>
                <p:spPr>
                  <a:xfrm rot="10800000" flipV="1">
                    <a:off x="3018509" y="2452033"/>
                    <a:ext cx="4548" cy="2064280"/>
                  </a:xfrm>
                  <a:prstGeom prst="bentConnector3">
                    <a:avLst>
                      <a:gd name="adj1" fmla="val 5799327"/>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xmlns="" id="{6BEBF752-C33D-4EC4-8210-F7B1D3A10097}"/>
                      </a:ext>
                    </a:extLst>
                  </p:cNvPr>
                  <p:cNvSpPr/>
                  <p:nvPr/>
                </p:nvSpPr>
                <p:spPr>
                  <a:xfrm>
                    <a:off x="3126459" y="2289798"/>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Single</a:t>
                    </a:r>
                    <a:endParaRPr lang="en-US" sz="1600" dirty="0">
                      <a:solidFill>
                        <a:schemeClr val="bg1"/>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xmlns="" id="{D4EC02E4-F054-4111-9038-AE0BDA4C8060}"/>
                      </a:ext>
                    </a:extLst>
                  </p:cNvPr>
                  <p:cNvSpPr/>
                  <p:nvPr/>
                </p:nvSpPr>
                <p:spPr>
                  <a:xfrm>
                    <a:off x="3126459" y="438021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Family</a:t>
                    </a:r>
                    <a:endParaRPr lang="en-US" sz="1600" dirty="0">
                      <a:solidFill>
                        <a:schemeClr val="bg1"/>
                      </a:solidFill>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xmlns=""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xmlns="" id="{9F6EE26A-3174-49AD-900E-08C045755F3C}"/>
                      </a:ext>
                    </a:extLst>
                  </p:cNvPr>
                  <p:cNvSpPr/>
                  <p:nvPr/>
                </p:nvSpPr>
                <p:spPr>
                  <a:xfrm>
                    <a:off x="6464421" y="3417883"/>
                    <a:ext cx="1574394" cy="488559"/>
                  </a:xfrm>
                  <a:prstGeom prst="rect">
                    <a:avLst/>
                  </a:prstGeom>
                </p:spPr>
                <p:txBody>
                  <a:bodyPr wrap="square" lIns="0" tIns="0" rIns="0" bIns="0" anchor="ctr">
                    <a:spAutoFit/>
                  </a:bodyPr>
                  <a:lstStyle/>
                  <a:p>
                    <a:pPr algn="ctr"/>
                    <a:r>
                      <a:rPr lang="en-US" sz="1400" dirty="0">
                        <a:solidFill>
                          <a:schemeClr val="bg1"/>
                        </a:solidFill>
                        <a:latin typeface="Arial" panose="020B0604020202020204" pitchFamily="34" charset="0"/>
                        <a:cs typeface="Arial" panose="020B0604020202020204" pitchFamily="34" charset="0"/>
                      </a:rPr>
                      <a:t>Implementation Plan</a:t>
                    </a:r>
                  </a:p>
                </p:txBody>
              </p:sp>
              <p:sp>
                <p:nvSpPr>
                  <p:cNvPr id="63" name="Rectangle 62">
                    <a:extLst>
                      <a:ext uri="{FF2B5EF4-FFF2-40B4-BE49-F238E27FC236}">
                        <a16:creationId xmlns:a16="http://schemas.microsoft.com/office/drawing/2014/main" xmlns="" id="{C7CFAFBF-6B2A-49A8-ADCE-FD94A08C87B3}"/>
                      </a:ext>
                    </a:extLst>
                  </p:cNvPr>
                  <p:cNvSpPr/>
                  <p:nvPr/>
                </p:nvSpPr>
                <p:spPr>
                  <a:xfrm>
                    <a:off x="8851645" y="1776056"/>
                    <a:ext cx="1695451" cy="244280"/>
                  </a:xfrm>
                  <a:prstGeom prst="rect">
                    <a:avLst/>
                  </a:prstGeom>
                </p:spPr>
                <p:txBody>
                  <a:bodyPr wrap="square" lIns="0" tIns="0" rIns="0" bIns="0" anchor="ctr">
                    <a:spAutoFit/>
                  </a:bodyPr>
                  <a:lstStyle/>
                  <a:p>
                    <a:pPr algn="ctr"/>
                    <a:r>
                      <a:rPr lang="en-US" sz="1400" dirty="0" smtClean="0">
                        <a:solidFill>
                          <a:schemeClr val="bg1"/>
                        </a:solidFill>
                        <a:latin typeface="Arial" panose="020B0604020202020204" pitchFamily="34" charset="0"/>
                        <a:cs typeface="Arial" panose="020B0604020202020204" pitchFamily="34" charset="0"/>
                      </a:rPr>
                      <a:t>Recommendation</a:t>
                    </a:r>
                    <a:endParaRPr lang="en-US" sz="1400" dirty="0">
                      <a:solidFill>
                        <a:schemeClr val="bg1"/>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xmlns=""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Scope</a:t>
                    </a:r>
                    <a:endParaRPr lang="en-US" sz="1600" dirty="0">
                      <a:solidFill>
                        <a:schemeClr val="bg1"/>
                      </a:solidFill>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xmlns="" id="{0F8D1DEA-0363-4C10-925D-1D68E14CCEF4}"/>
                      </a:ext>
                    </a:extLst>
                  </p:cNvPr>
                  <p:cNvSpPr/>
                  <p:nvPr/>
                </p:nvSpPr>
                <p:spPr>
                  <a:xfrm>
                    <a:off x="195087" y="4662934"/>
                    <a:ext cx="2338252" cy="276268"/>
                  </a:xfrm>
                  <a:prstGeom prst="rect">
                    <a:avLst/>
                  </a:prstGeom>
                </p:spPr>
                <p:txBody>
                  <a:bodyPr wrap="square" lIns="0" tIns="0" rIns="0" bIns="0" anchor="ctr">
                    <a:spAutoFit/>
                  </a:bodyPr>
                  <a:lstStyle/>
                  <a:p>
                    <a:pPr algn="ctr">
                      <a:lnSpc>
                        <a:spcPts val="1900"/>
                      </a:lnSpc>
                    </a:pPr>
                    <a:r>
                      <a:rPr lang="en-US" sz="2000" b="1" dirty="0" smtClean="0">
                        <a:solidFill>
                          <a:schemeClr val="tx1">
                            <a:lumMod val="75000"/>
                            <a:lumOff val="25000"/>
                          </a:schemeClr>
                        </a:solidFill>
                        <a:latin typeface="Arial" panose="020B0604020202020204" pitchFamily="34" charset="0"/>
                        <a:cs typeface="Arial" panose="020B0604020202020204" pitchFamily="34" charset="0"/>
                      </a:rPr>
                      <a:t>Marital Status</a:t>
                    </a:r>
                    <a:endParaRPr lang="en-US" sz="20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46" name="Rectangle 45">
                  <a:extLst>
                    <a:ext uri="{FF2B5EF4-FFF2-40B4-BE49-F238E27FC236}">
                      <a16:creationId xmlns:a16="http://schemas.microsoft.com/office/drawing/2014/main" xmlns="" id="{481D58D3-87D7-4D40-B59F-7F751F117F96}"/>
                    </a:ext>
                  </a:extLst>
                </p:cNvPr>
                <p:cNvSpPr/>
                <p:nvPr/>
              </p:nvSpPr>
              <p:spPr>
                <a:xfrm>
                  <a:off x="9970010" y="2428440"/>
                  <a:ext cx="2080574" cy="974626"/>
                </a:xfrm>
                <a:prstGeom prst="rect">
                  <a:avLst/>
                </a:prstGeom>
              </p:spPr>
              <p:txBody>
                <a:bodyPr wrap="square" lIns="0" tIns="0" rIns="0" bIns="0" anchor="ctr">
                  <a:spAutoFit/>
                </a:bodyPr>
                <a:lstStyle/>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Quantitative        </a:t>
                  </a:r>
                </a:p>
                <a:p>
                  <a:pPr>
                    <a:lnSpc>
                      <a:spcPts val="1900"/>
                    </a:lnSpc>
                  </a:pPr>
                  <a:r>
                    <a:rPr lang="en-US" sz="1600" dirty="0" smtClean="0">
                      <a:solidFill>
                        <a:schemeClr val="tx1">
                          <a:lumMod val="75000"/>
                          <a:lumOff val="25000"/>
                        </a:schemeClr>
                      </a:solidFill>
                      <a:latin typeface="Arial" panose="020B0604020202020204" pitchFamily="34" charset="0"/>
                      <a:cs typeface="Arial" panose="020B0604020202020204" pitchFamily="34" charset="0"/>
                    </a:rPr>
                    <a:t>     diversification</a:t>
                  </a:r>
                </a:p>
                <a:p>
                  <a:pPr>
                    <a:lnSpc>
                      <a:spcPts val="1900"/>
                    </a:lnSpc>
                  </a:pPr>
                  <a:r>
                    <a:rPr lang="en-US" sz="1600" dirty="0" smtClean="0">
                      <a:solidFill>
                        <a:schemeClr val="tx1">
                          <a:lumMod val="75000"/>
                          <a:lumOff val="25000"/>
                        </a:schemeClr>
                      </a:solidFill>
                      <a:latin typeface="Arial" panose="020B0604020202020204" pitchFamily="34" charset="0"/>
                      <a:cs typeface="Arial" panose="020B0604020202020204" pitchFamily="34" charset="0"/>
                    </a:rPr>
                    <a:t> </a:t>
                  </a: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Best Quality      </a:t>
                  </a:r>
                </a:p>
              </p:txBody>
            </p:sp>
          </p:grpSp>
          <p:cxnSp>
            <p:nvCxnSpPr>
              <p:cNvPr id="44" name="Straight Arrow Connector 43">
                <a:extLst>
                  <a:ext uri="{FF2B5EF4-FFF2-40B4-BE49-F238E27FC236}">
                    <a16:creationId xmlns:a16="http://schemas.microsoft.com/office/drawing/2014/main" xmlns="" id="{61AAA85B-D8C7-43BE-844A-625265015123}"/>
                  </a:ext>
                  <a:ext uri="{C183D7F6-B498-43B3-948B-1728B52AA6E4}">
                    <adec:decorative xmlns="" xmlns:adec="http://schemas.microsoft.com/office/drawing/2017/decorative" val="1"/>
                  </a:ext>
                </a:extLst>
              </p:cNvPr>
              <p:cNvCxnSpPr>
                <a:cxnSpLocks/>
                <a:stCxn id="49" idx="6"/>
                <a:endCxn id="50" idx="2"/>
              </p:cNvCxnSpPr>
              <p:nvPr/>
            </p:nvCxnSpPr>
            <p:spPr>
              <a:xfrm>
                <a:off x="2545048" y="4391997"/>
                <a:ext cx="3802228"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2" name="TextBox 1"/>
          <p:cNvSpPr txBox="1"/>
          <p:nvPr/>
        </p:nvSpPr>
        <p:spPr>
          <a:xfrm>
            <a:off x="9643799" y="5383507"/>
            <a:ext cx="2535501" cy="1077218"/>
          </a:xfrm>
          <a:prstGeom prst="rect">
            <a:avLst/>
          </a:prstGeom>
          <a:noFill/>
        </p:spPr>
        <p:txBody>
          <a:bodyPr wrap="square" rtlCol="0">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Family customer                              buys more quantity and customer satisfaction</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5615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xmlns=""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 xmlns:adec="http://schemas.microsoft.com/office/drawing/2017/decorative" val="1"/>
              </a:ext>
            </a:extLst>
          </p:cNvPr>
          <p:cNvCxnSpPr>
            <a:cxnSpLocks/>
          </p:cNvCxnSpPr>
          <p:nvPr/>
        </p:nvCxnSpPr>
        <p:spPr>
          <a:xfrm>
            <a:off x="8105775" y="41839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4703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Customer </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 xmlns:adec="http://schemas.microsoft.com/office/drawing/2017/decorative" val="1"/>
              </a:ext>
            </a:extLst>
          </p:cNvPr>
          <p:cNvCxnSpPr>
            <a:cxnSpLocks/>
          </p:cNvCxnSpPr>
          <p:nvPr/>
        </p:nvCxnSpPr>
        <p:spPr>
          <a:xfrm>
            <a:off x="0" y="405331"/>
            <a:ext cx="4086225" cy="0"/>
          </a:xfrm>
          <a:prstGeom prst="line">
            <a:avLst/>
          </a:prstGeom>
          <a:ln>
            <a:tailEnd type="oval"/>
          </a:ln>
        </p:spPr>
        <p:style>
          <a:lnRef idx="1">
            <a:schemeClr val="dk1"/>
          </a:lnRef>
          <a:fillRef idx="0">
            <a:schemeClr val="dk1"/>
          </a:fillRef>
          <a:effectRef idx="0">
            <a:schemeClr val="dk1"/>
          </a:effectRef>
          <a:fontRef idx="minor">
            <a:schemeClr val="tx1"/>
          </a:fontRef>
        </p:style>
      </p:cxnSp>
      <p:grpSp>
        <p:nvGrpSpPr>
          <p:cNvPr id="31" name="Group 30"/>
          <p:cNvGrpSpPr/>
          <p:nvPr/>
        </p:nvGrpSpPr>
        <p:grpSpPr>
          <a:xfrm>
            <a:off x="2312481" y="717872"/>
            <a:ext cx="7567037" cy="884791"/>
            <a:chOff x="228600" y="588802"/>
            <a:chExt cx="7567037" cy="884791"/>
          </a:xfrm>
        </p:grpSpPr>
        <p:sp>
          <p:nvSpPr>
            <p:cNvPr id="5" name="Rounded Rectangle 4"/>
            <p:cNvSpPr/>
            <p:nvPr/>
          </p:nvSpPr>
          <p:spPr>
            <a:xfrm>
              <a:off x="228600" y="1089673"/>
              <a:ext cx="1334550"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solidFill>
                    <a:schemeClr val="tx1"/>
                  </a:solidFill>
                </a:rPr>
                <a:t>Customer</a:t>
              </a:r>
              <a:endParaRPr lang="en-IN" b="1" dirty="0">
                <a:solidFill>
                  <a:schemeClr val="tx1"/>
                </a:solidFill>
              </a:endParaRPr>
            </a:p>
          </p:txBody>
        </p:sp>
        <p:sp>
          <p:nvSpPr>
            <p:cNvPr id="35" name="Rounded Rectangle 34"/>
            <p:cNvSpPr/>
            <p:nvPr/>
          </p:nvSpPr>
          <p:spPr>
            <a:xfrm>
              <a:off x="2207177" y="588909"/>
              <a:ext cx="2827777" cy="36631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Customer Segmentation</a:t>
              </a:r>
              <a:endParaRPr lang="en-IN" dirty="0"/>
            </a:p>
          </p:txBody>
        </p:sp>
        <p:sp>
          <p:nvSpPr>
            <p:cNvPr id="36" name="Rounded Rectangle 35"/>
            <p:cNvSpPr/>
            <p:nvPr/>
          </p:nvSpPr>
          <p:spPr>
            <a:xfrm>
              <a:off x="2204459" y="1083458"/>
              <a:ext cx="2814588"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Customer Behaviour</a:t>
              </a:r>
              <a:endParaRPr lang="en-IN" b="1" dirty="0"/>
            </a:p>
          </p:txBody>
        </p:sp>
        <p:sp>
          <p:nvSpPr>
            <p:cNvPr id="39" name="Rounded Rectangle 38"/>
            <p:cNvSpPr/>
            <p:nvPr/>
          </p:nvSpPr>
          <p:spPr>
            <a:xfrm>
              <a:off x="5675655" y="588802"/>
              <a:ext cx="2103545"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Gender</a:t>
              </a:r>
              <a:endParaRPr lang="en-IN" b="1" dirty="0"/>
            </a:p>
          </p:txBody>
        </p:sp>
        <p:cxnSp>
          <p:nvCxnSpPr>
            <p:cNvPr id="17" name="Elbow Connector 16"/>
            <p:cNvCxnSpPr>
              <a:endCxn id="35" idx="1"/>
            </p:cNvCxnSpPr>
            <p:nvPr/>
          </p:nvCxnSpPr>
          <p:spPr>
            <a:xfrm rot="5400000" flipH="1" flipV="1">
              <a:off x="1803372" y="862809"/>
              <a:ext cx="494548" cy="3130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044687" y="1292693"/>
              <a:ext cx="640701" cy="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endCxn id="39" idx="1"/>
            </p:cNvCxnSpPr>
            <p:nvPr/>
          </p:nvCxnSpPr>
          <p:spPr>
            <a:xfrm rot="5400000" flipH="1" flipV="1">
              <a:off x="5235203" y="849984"/>
              <a:ext cx="518477" cy="3624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5678168" y="1107279"/>
              <a:ext cx="2117469" cy="366314"/>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t>Bundling</a:t>
              </a:r>
              <a:endParaRPr lang="en-IN" b="1" dirty="0"/>
            </a:p>
          </p:txBody>
        </p:sp>
        <p:cxnSp>
          <p:nvCxnSpPr>
            <p:cNvPr id="60" name="Straight Arrow Connector 59"/>
            <p:cNvCxnSpPr>
              <a:stCxn id="5" idx="3"/>
              <a:endCxn id="36" idx="1"/>
            </p:cNvCxnSpPr>
            <p:nvPr/>
          </p:nvCxnSpPr>
          <p:spPr>
            <a:xfrm flipV="1">
              <a:off x="1563150" y="1266615"/>
              <a:ext cx="641309" cy="6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34437" y="4456937"/>
            <a:ext cx="8531648" cy="1681338"/>
            <a:chOff x="687252" y="3465724"/>
            <a:chExt cx="9673566" cy="1906377"/>
          </a:xfrm>
        </p:grpSpPr>
        <p:sp>
          <p:nvSpPr>
            <p:cNvPr id="81" name="Rectangle 80">
              <a:extLst>
                <a:ext uri="{FF2B5EF4-FFF2-40B4-BE49-F238E27FC236}">
                  <a16:creationId xmlns:a16="http://schemas.microsoft.com/office/drawing/2014/main" xmlns="" id="{D4EC02E4-F054-4111-9038-AE0BDA4C8060}"/>
                </a:ext>
              </a:extLst>
            </p:cNvPr>
            <p:cNvSpPr/>
            <p:nvPr/>
          </p:nvSpPr>
          <p:spPr>
            <a:xfrm>
              <a:off x="3126459" y="4240625"/>
              <a:ext cx="1371600" cy="558354"/>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Non Durables</a:t>
              </a:r>
              <a:endParaRPr lang="en-US" sz="1600" dirty="0">
                <a:solidFill>
                  <a:schemeClr val="bg1"/>
                </a:solidFill>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xmlns=""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xmlns="" id="{9F6EE26A-3174-49AD-900E-08C045755F3C}"/>
                </a:ext>
              </a:extLst>
            </p:cNvPr>
            <p:cNvSpPr/>
            <p:nvPr/>
          </p:nvSpPr>
          <p:spPr>
            <a:xfrm>
              <a:off x="6464421" y="3557470"/>
              <a:ext cx="1574394" cy="209383"/>
            </a:xfrm>
            <a:prstGeom prst="rect">
              <a:avLst/>
            </a:prstGeom>
          </p:spPr>
          <p:txBody>
            <a:bodyPr wrap="square" lIns="0" tIns="0" rIns="0" bIns="0" anchor="ctr">
              <a:spAutoFit/>
            </a:bodyPr>
            <a:lstStyle/>
            <a:p>
              <a:pPr algn="ctr"/>
              <a:r>
                <a:rPr lang="en-US" sz="1200" dirty="0" smtClean="0">
                  <a:solidFill>
                    <a:schemeClr val="bg1"/>
                  </a:solidFill>
                  <a:latin typeface="Arial" panose="020B0604020202020204" pitchFamily="34" charset="0"/>
                  <a:cs typeface="Arial" panose="020B0604020202020204" pitchFamily="34" charset="0"/>
                </a:rPr>
                <a:t>Recommendations</a:t>
              </a:r>
              <a:endParaRPr lang="en-US" sz="1200" dirty="0">
                <a:solidFill>
                  <a:schemeClr val="bg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xmlns=""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Example</a:t>
              </a:r>
              <a:endParaRPr lang="en-US" sz="1600" dirty="0">
                <a:solidFill>
                  <a:schemeClr val="bg1"/>
                </a:solidFill>
                <a:latin typeface="Arial" panose="020B0604020202020204" pitchFamily="34" charset="0"/>
                <a:cs typeface="Arial" panose="020B0604020202020204" pitchFamily="34" charset="0"/>
              </a:endParaRPr>
            </a:p>
          </p:txBody>
        </p:sp>
      </p:grpSp>
      <p:sp>
        <p:nvSpPr>
          <p:cNvPr id="98" name="AutoShape 4" descr="Image result for damaged vegetab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2" descr="data:image/png;base64,iVBORw0KGgoAAAANSUhEUgAAAtwAAAHDCAYAAAAXwc26AAAABHNCSVQICAgIfAhkiAAAAAlwSFlzAAALEgAACxIB0t1+/AAAADl0RVh0U29mdHdhcmUAbWF0cGxvdGxpYiB2ZXJzaW9uIDMuMC4yLCBodHRwOi8vbWF0cGxvdGxpYi5vcmcvOIA7rQAAIABJREFUeJzs3Xl8VNX9//HXh5AEIsgaVmVxwV2oAuJSjFIUcUFcqIoI1BZEUFzqVytWoQpCq9WqVcuvIopxq1LABbUqqUtjUVqx1l1ZLKKAgICRAMn5/XFnQiaZSe4ks9xJ3s/HYx7DnHvm3s+9Nwln7nzu55hzDhERERERSY4m6Q5ARERERKQh04BbRERERCSJNOAWEREREUkiDbhFRERERJJIA24RERERkSTSgFtEREREJIk04BaRpDOzHmbmzGxuumNJJjNbaWYr0x1HfZlZtplNM7NPzaw0dO7OTHdcIiKZSgNuEakTMzvQzO42s/fN7Dsz22FmX5nZc2Z2sZk1S3N8U0MDxYJ0xpGhrgZuBL4CbgOmAR+lNSKfzGxu6Lz3SHcsIiJhTdMdgIhkHjO7EbgJ70P7W8BDwDagI1AA/BmYAPRNU4jpMijdASTIaXjnc7Bzbke6gxERyXQacItIXMzserwrnl8C5zrn/hmlz2l4V0kbFefc5+mOIUG6AN9qsC0ikhhKKRER30Jf008FdgJDow22AZxzzwJDfKyvyMxcjGVjQqkBY6q0H25mj4XypUvNbL2Z/cvM7jSz7FCflXhX4AGWhNbjqm7LzPLM7Fdm9q6ZfW9m28ys2MzOjxJPQWgdU82sfyh1ZmPl9IVoOdyV98PMTgjt81Yz2xJax0Ex9r+XmT1tZptCsf3DzE6NdVxqYmatzOxWM/vYzLaH1vmimf2kSr+5oWPUE+he6bitjLri6ttpa2bTQ2lGJaFUo+VmNtPM9qjUL2aue6xUIDP7sZk9Y2b/C533r83sLTO7qVIfB4wOvVwRK34z29/MHjazNZVSoR42s/1risfMzjezZaF9+8rMfm9muaF+J4bO7ZbQ8Z1nZu1i7ONeZnaPmX0R2pdvzWyRmfWrZfsXmNk/Qz+nKyv1OcPMXjGztaH1fWVmfzezS6NtX0RST1e4RSQeY4Fs4HHn3Ps1dXTOlSZ642Z2OPBPwAGLgBXAnsB+wKXADXgfBu4EzgSOx0t3WRllXa2BV4EfAf8C5uBdhDgZeNTMDnHO3RAljKOBXwFvhN7THvBzJfg0YBiwGLgfOBgYCvQzs4OdcxsqxXYg8CbQFngOeA/YB/gr8LyPbVXdzzdD23sb79i0B0YAL5nZBOfcn0LdF+AdqytCr+8MPW/2sZ2ewBKgO7AMuA/vePYCrgzt8/fxxF5p3UPwjsMWvPO+Bu/YHIR33qeFuk7DO++9gT9UintzpXX1A14GWobW9QFwIDASGGZmg5xz70QJ4zLgFLxjVAScFNqvtma2EHg8FONs4BjgQrzjfEqVfTkCeCkU/4vA/FC/M4E3zGy4cy7aOb4aGAw8g3ecW4XWNw74E/B1aNkGoANwON7v671R1iUiqeac00MPPfTw9QBewRvs/jzO9/UIvW9ulfYi789Q1PeMCb1nTKW220Ntw6L0bwM0qfR6aqhvQYz1zw0t/78q7c2AF4ByoE+l9oJQfweMj7HOlcDKGPuxCxhUZdmtMWIIH+cJVdpPqRTDmGgxRInpT6H+fwKsUvv+wHdAKdCjtv3wsZ03Q9v5VZRl7YFmftYf7bwBT4faekdbd4zz2iNKXwM+DC0fWWXZT0PtH8X4OfoOOKhSey7wX6AM+BY4vtKyJsDfQu+r/DPUFPgM2F65f2hZF7wPEmuB3Cjb/x74UZR9WhY6hx1qOzZ66KFH+h5KKRGReHQOPf8vrVHAD1UbnHObnHPlft4c+qr/QuAd59xvq6xnO3At3uDsgihvf9ftviIcj8edc69UaZsdeu5fKba9gRPxBmYR23HOLca7OuuLeSk2F+LdAPkr51xFSo1z7lPgLiAHuMj/bkTdzpF4V3XfBWZVXe6c2xA6rvUV7bxviNYxhmPwrmYXO+cKq6znCbxvLQ4Ajovy3ruccx9W6l8KPIE3uH7OOff3SsvKgUdCL3tXWsepwL7A3ZX7h97zFfBboBPRb76d7Zz7d4z92oX3zU6EOI+NiCSRUkpEJB4Weo6ad50CTwCTgQVm9hTe4PNNF//Niv2ALMCZ2dQoy7NDz9Hyq5fGua2waGkKX4ae21Rq6xN6Lo7xAeIN4CdR2qM5EMjDO0Yboyx/FS8N50c+1xfLgNDzi34/9MSpEDgL+KeZPYGXUvGmcy7eD35HhJ5fjbH8VbzB9o+A16osi3b+vgo9L4uybE3oea9KbUeHnrvH+LkL55AfRPXUoVg/d4V43/z8N3Rs/o53bNbH6C8iaaABt4jE4yu8QdxetXVMBufcUjP7MTAFOAcYBWBmHwPTnHOP+VxV+Ga2fqFHLC2itH3tcxtVVcuDds7tMjPwBv9hrULP38RYT6z2aMLrWhtjebi9dRzrjCb8/jU19qoj59x821355mfAeAAzW4Z35f5vPldVn+PxXZS2XT6WZVdqC//cnRsrwBDfP3fOud+b2Qa8XPbL8fLvnZn9HbjGRc9HF5EUU0qJiMTjjdBzoupNlwOYWbQP/1EHgc65YufcaXhXhY8Fbsar//1o1aobNQgPkO5wzlkNjxOiheBzG3W1JfTcMcbyWO3RhPezU4zlnav0q6vwh4muPvuXE/uCT6zz/pxz7kS88z4IuAM4BHjWzA72ud1UHY/atj+slp+7aVHeG/Pnzjn3sHNuAN6A/lTgAWAg8KKZdUj4XohI3DTgFpF4PIiXK3p2bYOccLm0WmwKPe8dZVmNk+Y450qdc/9wzt2Id2UPvCogYWWh5yyqW4o36PuxjxhTLZyne7SZRfsbHS2/OJaPgRKgj5m1ibI8/IHiX3GsM5q3Qs8nx4i5qk1Ax1COeVW1nffvnXOvOueuAmbg5aBXrgRS03kPH9uCGKsPt9f3eMQSPk5J+blzzm12zj3vnPsF3s2jbZO1LRGJjwbcIuKbc24lXtWEHOA5M4s6OAqVcVvsY5XhvNRfVHn/ICBaLewfm1mrqu3svupbUqnt29Bzt6qdnXPr8HJf+5rZr6NdYTezfUOl7lLKOfclXvWW/QilTlSKaQj+87dx3sQ1hXgpCr+psq598T6o7ATm1TPmZcA/8PLPr6263MzamVmzSk1L8a5wj63SbwzetxZV3z/IzJpH2XRc5x2vksrHwHFmdk6VbZyDd1X4E3Z/k5NoC4HPgYlmNjRaBzM72szy/K7QzIbE+IYofGW7JMoyEUkx5XCLSFycczNC/8HfBLxtZv/Au6EsPLX7QLybv/zkjj4IXAP8ysx649VE7oV3xfKvwNlV+l8NnGRmRcAXoW0eEuq/id1VP8C7sa4cuNXMDg0txzl3S2j5pFCcvwFGmdkbePnRXfBuWuuHN+hf4WM/Em0i3uDw3tDALFyH+2y8QdswQuk4PlyHd5VzUqgG9RJ21+FuCUxyziViHy/E+6Aww8zODv3b8I7xSXi5/ytDfe/GG2zfF/pw9SVeNY9jgGfxapZXdjvQI3TeV+LVPT8Sr5rLKrwa2GGv4P1M/b/QjbXbgM3OuXucc87MRuOV7HsiVD/7I7zKJGcCW4GLknTjJ865nWZ2Fl797edCvzvv4g2K98b7mdsHL7XF70D5cWB76Od3Jd4x/3FoXcuIo6qNiCSPBtwiEjfn3G/M7C94N2qdgDd4aoZ3dTFcGu6R2GuoWM86Mzse+B3eQP14vIH6YLzZDqsOuO/FGzgfhXcltCleicJ7gdudc6sqrfvD0ODql6E4w1dYbwkt3xLa9ji88n9nh/p8A3yKN6mJ35vxEso594GZHY2XMnFi6PEeMBzvw8Awdud617aujaF1/Qqv0sdVeOX1lgK/c869lKCYV4Qmdfk/vMHrJLx60yvxBszrquzfT0L7dzreDYav41XxOIvqA+4ZePveF+8KfzmwOtR+p3MunJqEc+5FM7sa71uTK/G+jVkF3BNa/s/QB48bQus6HW+ymMeAm51zHyfieMTinHsv9OHyKrz9HBvan7V4KS83heLx6zq8yZqOwJtIaTve/l4L3Oecq1YuUERSzyqVZRURkYAzs0K8DwgHJntwKCIiiaEcbhGRgDGzJmZWrZJGKP3ip8AHGmyLiGQOpZSIiARPDvClmS3ByzHehZerPhgvf3liGmMTEZE4KaVERCRgzCwLuBMvd3svvNkiN+DNfjizhim+RUQkgDTgFhERERFJogaXUtK+fXvXo0ePdIeRdN9//z177LFHusMQdC6CROciOHQugkPnIjh0LoIjUedi2bJlG5xz+bX1a3AD7h49evDOO37K/2a2oqIiCgoK0h2GoHMRJDoXwaFzERw6F8GhcxEciToXZraq9l6qUiIiIiIiklQacIuIiIiIJJEG3CIiIiIiSaQBt4iIiIhIEmnALSIiIiKSRBpwi4iIiIgkkQbcIiIiIiJJpAG3iIiIiEgSacAtIiIiIpJEGnCLiIiIiCSRBtwiIiIiIkmkAbeIiIiISBKldMBtZnPMbJ2ZvV+pra2Z/c3MPg09twm1m5ndZWafmdl7ZnZEKmMVEREREUmEVF/hngsMqdJ2HfCKc25/4JXQa4BTgP1Dj3HAfSmKUUREREQkYVI64HbOvQZsrNI8DHgo9O+HgDMrtT/sPG8Brc2sc2oiFRERERFJjCDkcHd0zq0FCD13CLV3Bb6s1O9/oTYRERERkYxhzrnUbtCsB/Csc+7Q0OvNzrnWlZZvcs61MbPngFudc2+E2l8B/s85tyzKOsfhpZ3QsWPHIx9//PHk70gq7NgIJWugfAc0yYG8rpDTFoBt27bRokWLNAcooHMRJPGfi83AzmSF06ht29aUFi12pTsMQeciSHQuUiUbaF1jj0T9333CCScsc871ra1f03pvqf6+MbPOzrm1oZSRdaH2/wF7V+q3F/BVtBU452YDswH69u3rCgoKkhhuiqwohKXjoKxkd1tpHvSfDT1HUlRURIPYzwZA5yI44j8X9+H9aZFEKyoqp6CgWbrDEHQugkTnIlX+x+4M5ehS/X93EFJKFgGjQ/8eDSys1H5RqFrJAOC7cOpJo7B8SuRgG7zXy6ekJx4RERERqZOUXuE2s8eAAqC9mf0PuAmYCTxpZhcDq4FzQ92fB4YCnwElwNhUxpp2JavjaxcRERGRQErpgNs5d36MRYOi9HXAxORGFGB53aBkVfT2ulpR6F0hL1ntraf3dOg5su7rExEREZFaBSGlRKLpPR2y8iLbsvK89roI54SXrAKc97x0nNcuIiIiIkmjAXdQ9Rzp3SCZ1x0w7zl0w2SdKCdcREREJC2CUKVEYuk5MnEpH8oJFxGfilYWMW/5PNaXrCc/L59RvUdR0KMg3WFJDXTORIJNA+7GIhk54SLS4BStLOKepfdQWrYDgHUl67ln6T0AGsAFlM6ZSPAppaSxSHROuIg0SPOWz6sYuIWVlu1g3vJ5aYpIaqNzJhJ8GnA3FonOCReRBml9yfq42iX9dM5Egk8pJY1JInPCRaRBys/LZ12UgVp+Xn4aohE/dM5Egk9XuEVEpMKo3qPIzcqJaMvNymFU71Fpikhqo3MmEny6wi0iIhXCN9mp4kXm0DkTCT4NuEVEAipdpd4KehRk3GCtsZfFy8RzJtKYaMAtIhJAKvXmn46ViASdcrhFRAJIpd7807ESkaDTgFtEJIBU6s0/HSsRCToNuINiRSEs6AGPNvGeVxSmOyIRSaNYJd1U6q06HSsRCToNuINgRSEsHReaet15z0vHadAt0oip1Jt/OlYiEnS6aTIIlk+BspLItrISr10T1Yg0Sir15p+OlYgEnQbcQVCyOr52EWkUEl3qLV2l81KxXZXFE5Eg04A7CPK6hdJJorSLiCRAukrnqWSfiIhyuIOh93TIyotsy8rz2kVEEiBdpfNUsk9ERAPuYOg5EvrPhrzugHnP/Wcrf1tEEiZdpfNUsk9ERCklwdFzpAbYfq0o9G4oLVntpd30np7YY5fs9YukQX5ePuuiDHKTXTovXdsFTfcuIsGhK9ySWZJdQlElGqWBSlfpvHRtN5w7vq5kPY7dueNFK4uSul0RkWg04JbMUlMJxUxYv0iaFPQoYFL/SXTIy8eADnn5TOo/KelXfNO1XeWOi0iQKKVEMkuySyiqRKOkSDrSHdJVOi8d21XuuCilSIJEV7gls8QqlZioEorJXr8ISndIBU333rjpd0yCRgNuySzJLqGoEo2SAkp3SD5N99646XdMgkYpJZJZwtVCklVFJNnrF0HpDqmg6d4bN/2OSdBowC2ZJ9klFFWiUZIsnaXy6ioT82HTkTueicepIcrE3zFp2JRSIiKSYpmW7qB8WH90nIIj037HpOHTgFtEJMXSVSqvrpQP64+OU3Bk2u+YNHxKKRERSYN0leirC+XD+qPjFCyZ9DsmDZ+ucIuISI1a5rSMq72xUilCEYlFA24REZEEUN6wiMSilBIREanR1h1b42pvrFSKUERi0YBbRCTDJbsUnUqs+ZeKvGGVHhTJPEopERHJYKkoRde3S9+42iV5VHpQJDNpwC0iksFSUYruna/eiatdkkelB0Uyk1JKJPlWFGqqdJEkqW8pOj/pCSp3Fxw6FyKZSVe4JblWFMLScVCyCnDe89JxXruI1Ft9StH5TU9Qubvg0LkQyUwacEtyLZ8CZSWRbWUlXruI1Ft9StH5TU9Qubvg0LkQyUxKKZHkKlkdX7uIxKU+pej8pic0pHJ3mVbhI1q8k/pPyqh9EBENuCXZ8rqF0kmitItIQtS1FF085f4awjTZ4RSa8FX9cAoNEMh9ixXvpP6TeGDYA2mOTkTioZQSSa7e0yErL7ItK89rF5G0amzpCZlW4SPT4hWR2HSFW5IrXI1EVUpEAqchpYr4kWkVPjItXhGJTQNuSb6eIzXAFgmohpAq4lemzZiZzngzLdddJOiUUiIiIo1CpqXQpCtezWYpkngacIuISKNQ0KOASf0n0SEvHwM65OUzqf+kwF65TVe8yh0XSTyllIiISKORaSk06YhXueMiiacr3CIiIlJBs1mKJJ4G3CIiIlIh03LdRTKBUkpERESkQmMrFymSChpwi4hInah0XMOVabnu0rhk4t8eDbhFRCRumTZNuog0DJn6t0c53CIiEjeVjhORdMjUvz0acEtirSiEBT3g0Sbe84rCdEckIkmg0nEikg6Z+rdHA25JnBWFsHQclKwCnPe8dJwG3SINkErHiUg6ZOrfHg24JXGWT4Gyksi2shKvXUQaFJWOE5F0yNS/PbppUhKnZHV87SKSsVQ6TkTSIVP/9mjAnWgrCr0ruiWrIa8b9J4OPUemO6rUyOsWSieJ0p5IjfkYiwSISseJSDpk4t8epZQkUmPPYe49HbLyItuy8rz2RGnsx1hEREQyjgbcidTYc5h7joT+syGvO2Dec//Zib363NiPsYiIiGScwKSUmNmVwM8BB/wHGAt0Bh4H2gL/AkY553bEXEm6KYfZG1wnM71Dx1hEREQyTCCucJtZV+ByoK9z7lAgCzgPmAXc4ZzbH9gEXJy+KH2Ilauc6BzmxkzHWERERDJMIAbcIU2B5mbWFMgD1gInAk+Flj8EnJmm2PxJRQ5zY6djLCIiIhnGnHPpjgEAM5sMTAd+AF4CJgNvOef2Cy3fG1gcugJe9b3jgHEAHTt2PPLxxx9PWdzV7NgIJWugfAc0yYG8rpDTNuGb2bZtGy1atEj4ejNCio6xX436XARM/OdiPZBTay+J37ZtoF+LYNC5CA6di1TZAdQ8EU6i/u8+4YQTljnn+tbWLxA53GbWBhgG9AQ2A38BTonSNeqnA+fcbGA2QN++fV1BQUFyAg2CUEm8ovLLKNh8t0riBUBRUREN+mcug8R/Lu4D9kpSNI1bUVE5BQVB+hK18dK5SL+ilUXMWz6Po8uupfi7WRlRNzqzbQDOrbFHqv/vDsSAG/gJsMI5tx7AzOYDxwCtzaypc24X3v+KX6UxxvQLl8QrK4Fm7C6JBxp0i4iIBFDRyiLuWXoPpWU7IBfWlaznnqX3AGjQ3YgE5SPvamCAmeWZmQGDgA+AJcA5oT6jgYVpii8YVBJPREQko8xbPs8bbFdSWraDecvnpSkiSYdAXOF2zv3TzJ7CK/23C/g3XorIc8DjZnZLqO2B9EUZACqJJyJpEv5KPJOmUhYJgvUl6+Nql4YpEANuAOfcTcBNVZq/APqnIZxgStXU6SIilUR8JY6+EheJR35ePuuiDK7z82q+qU8alqCklIgfKoknImmgr8RF6m5U71HkZkVWQ8rNymFU71FpikjSITBXuMWH8I2Ry6dAOd7U6apSIiJJpq/EReou/C3QvOXzoAw6KCWrUdKAO9lCZfwoWe2lfmiALCIxBDVPWl+Ji9RPQY8CCnoUUFRUzs8LGvftaI2VUkqSKVzGr2QV4HaX8VtRmID1Uf/1iUhghPOk15Wsx7E7T7poZVG6Q9NX4iIi9aQBdzIluoyfygKKNFhBzpMu6FHApP6T6JCXj+F9JT6p/6RAXH0XEckEGnAnU8wyfqtgQQ94tIn37PcKtcoCijRYypMWEWm4fOVwm9kAYAgwAOgCNMebN/Nj4O/AAufcpmQFmbFilfHDqqeFQO253SoLKNJgBTlPWmUBRUTqp8Yr3GY22sz+A/wDuALIAz4F/glsAo4C/gysMbO5ZtYzyfFmlmhl/DDARTb5TQtRWUCRBivIedJBTncREckEMa9wm9lyoAPwMHAR8K5zzkXp1wo4DRgJ/NfMxjrnnkhSvJmlchm/cJWSqFe88ZcWorKAIg1W5dJhQatSonQXEZH6qSml5EHgfufc9ppW4Jz7DigECs2sN9ApgfFlvp4jIwfEC3rULy0kvL6iIihYmYAAGzmVbZQACZcOC7vv7fu48607KXPlZFkTTt73ZCb0m5DyuIKW7uK3fGJQyyyKSOMTM6XEOXdnbYPtKO9Z7px7sf5hNWBKCwmORJdtFEmg+96+j+c/W0yZKwegzJXz/GeLue/t+1IeS5DSXfyWTwxymUURaXxUpSTVeo6E/rO9dBDMe+4/W1dV00FlFiXAXvw8+rWLWO3JFKSygH7zyZV3LiJBUmuVEjM7ExgGHAy0DTVvBD4AFjrnFiQvvAaqapqJpIfKLEqAha9s+21PpFipGEFIx/CbT668c2nslFIVLDGvcJtZGzN7A5gPnIBXBvAtvAolG4ACYL6Z/cPM2qQgVpHEipU3rzKLEgBZFv3Pc6z2RAl6KkasvPGq7X77iTREQf89boxq+st9O9ANON4518M5d6pzbpRz7sLQv3sCA/Hqct+WimBFEkr59BJgJ+97clztiRL0VAy/+eRByjsXSbWg/x43RjWllJwBXOqcez1WB+fcG2Z2LXAvcHGigxNJqmhlG1WlRAIiXI3kxc9fTGmVkqCnYvgtnxjkMosiyRb03+PGqKYBdy7e5Da12Qzk1NpLgilaWTxI/iA0keX46rMu5dNLgE3oN8HXADuRuZqxSgC2zGnJxQsvDsTg1W8+eVDyzkVSLWilPKXmlJJiYIqZtYzVIbTsV3gzUUqmiVYW762x8M+fJbdUXiLL8am0nzRyic7VjJaK0dSy+GHXD8oHFckQSqkKnpoG3FfgVSZZZWbzzOxaMxtnZr8I/fthYGWoz1UpiFUSLVpZPLcTyiPzvhJeKi+R5fhU2k8auUTnakYrAZiXncfO8l0J24aIJFeQSnmKJ2ZKiXPug9DMkf8HnA5cAFh4Md5g+2Hgd865r5IcZ+OU7FkQ4yl/l8hSeYksx6fSftLIxcrJXFeyvs4pIFVTMc547Iy4ti0i6aeUqmCpsb6Uc26tc+5K59x+wB5AV2AvoIVzbt/QMg22kyEVqRLxlL9LZKm8RJbjU2k/aeRi5WQaJCwFRCX2RETqx3dBV+fc9tAA/Cvn3A/JDEpITapEtLJ4lg1NqtwDm+hSeYksx6fSftLIRcvVNLyvISurTwqI8kFFROrHz0yTfYg90+Qi59y/kxdeI5aKVIlYZfGitSUylSWR5fhU2k8auWjl76JVJ4C6p4CoxJ6ISP3EHHCbWTPgQWAEsBP4HG+gbcCheHW6bzSzvwBjnHPbkx9uI5LXLZROEqU9kWKVxUv2gDWR5fhU2k8aET/Trl+88OKElwRTPqiISN3VlFIyHTgZGAO0cs4d4pz7sXPuOOfcIUBrYDQwONRXEkmpEiJShd8SgEoBEREJlpoG3BcAv3TOzXPOlVZd6Jwrdc49glfF5IJkBdho9RwJ/WdDXnfAvOf+s3UlV6QR81sCUCXBRESCpaYc7lbACh/rWBHqK4mmVAkRqSSe6ZqVAiIiEhw1XeH+NzDJzLJidTCzJsDEUF8REUkilecTEclMNV3hvhZ4CfjAzJ4A/gtswqs21RY4BO+Gyr3xcr1FRCSJRvUexT1L74lIK1FutohI8NU00+QbZjYAmAb8EmhWpUsp8ALwU+fc8uSFKCIioPJ8IiKZqsY63M6594DhZtYU2BfvyrbhlQf83Dm3M/khiohImHKz6ydWWUWJpOMkkli1TnwD4JzbBXyc5FhERESSJlxWMZySEy6rCGgwWYmOk0ji+Z7aPRYza29mAxMRjIiISLL4LavY2Ok4iSSeryvctTgeeBKIWc1EREQk3eIpq9hQ+UkV0XESSbx6X+EWERHJBI29rKLfmUob+3ESSYaYV7jNbI7PdXRPUCwiIiJJ09jLKtaUKlL5KndjP04iyVBTSskY4DtgWy3raJ6waERERJKksZdV9Jsq0tiPk0gy1DTgXg285JwbV9MKzOwc4ImERiUiIpIEjbmsYn5ePuuiDLqjpYo05uMkkgw1DbjfAfr6WIdLUCwiIiKSJJmWKrJlSy7r1rVh586Gc7tZq1bw4YfpjqIx6AjUfKBbtWrFhzFORtOmTWnWrBn5+fk0a1Z13se6qWnAvQi40Mc6PgB+k5BoREREJCkyKVVky5ZcvvmmA127dqZ58xzMLN0hJcTWrdCyZbqjaAx2AB1q7LF161ZaRjl1YG8+AAAgAElEQVQZzjl27drFtm3bWL16NR07dqRVq1b1jqimqd0fBh6ubQXOuQ/xpn+XdFlRCMunQMlqyOsGvadDz5HpjkpERAImU1JF1q1rQ9euncnLy013KNLImBnZ2dm0adOG3Nxcvv766+QOuCVDrCiEpeOgrMR7XbLKew0adIuISEbaubMJzZvnpDsMaeSaN29OaWlpQtYVd2KUmTUxs1fNbP+ERCD1s3zK7sF2WFmJ1y4iIpKhGkoaiWSuRP4M1uVOBAMKAGUhBUHJ6vjaRURERCSlGs6tv41VXrf42qVOCguhRw9o0sR7LixMd0QiIiKSKTTgznS9p0NWXmRbVp7XLglRWAjjxsGqVeCc9zxunAbdIiISv+LipYwYMZYuXQ4iJ6cD7drtw+DBw3nooccoKytLaSzff/89o0aNp0OH/TFrwxVX/Cqu95u1YerUmUmKrmGpy02T5XhVSb5KcCxSF+EbI1WlJGmmTIGSKmnyJSVe+0gdZhER8emPf7yP66+fwoknDmTWrJvo3n1vNm36jpdeepUJE66mdetWDBs2NIXx/JnHHnuaOXPuoVevfencuWPKtt3YxD3gds45VAYwWHqO1AA7iVbHSIeP1S4iIlLVa6+9yfXXT2HSpF9w112zIpYNGzaUq66ayPfff1+vbZSWlpKb67+U4ocffkKXLp246KLz6rVdqV29U0rMrJ2ZDUxEMCJB1C1GOnysdhERkapmzryTNm3a8NvfRr9mue++PTn88ENZv34D48dfQa9efcnL68Leex/CBRf8nDVrIhMLpk6diVkb3n//A04++WxatNiLESPGViyfP/8ZBgwYTF5eF1q37s65545h9eovK5abtWHu3Ef58ss1mLXBrA1FRW8wd+6jmLVh5crVUbcndZOIHO4CYEkC1iMSSNOnQ16VNPm8PK9dREQyQOFfoMdh0KSt91z4l5RuvqysjKKiNznxxBNqnSp848ZNNGvWjFtvvZEXXvgLv/vdb/j00y849tghbN++vVr/YcNGcvzxx7Bo0aNceeWlANx//xzOPvsiDj74AJ56ai5/+tMdvP/+hxx//Gls3boVgOLilzj55EF06tSR4uKXKC5+iSOOODzxOy+AJr4RqVU4T3vKFC+NpFs3b7Ct/G0RkQxQ+BcYNxlKfvBer/qf9xpg5LkpCWHDhm/54Ycf6NZt71r7HnDA/vzhD7tvRCwrK+PYY4+iW7fDWLz4ZYYPPy2i/+WXj2fy5EsqXm/bto1rr53K2LEjmTPnnor2o47qS69efXnggUe44ooJDBjQj/bt25Kbm8OAAf0SsJdSk5gDbjOb43Md3RMUi0hgjRypAbZIpilaWcS85fNYX7Ke/Lx8RvUelRHTmkuCTfnN7sF2WMkPXnuKBtzxuu++B7j//gf5/POVEXndH3/8abW+w4efGvG6uPhttmzZysiR57Jr166K9r326sKBB+7Pa6/9gyuumJC84CWqmq5wjwG+A7bVso7mCYtGREQkAYpWFnHP0nsoLdsBwLqS9dyz1Lvap0F3I7N6TXztSdCuXVuaN28ekUMdy913z+byy6/lqqsm8rvfnUibNq0pLy9nwIDBbN9efZrxzp07Rbxet249AD/5yZlR19+mTes67IHUV00D7tXAS865cTWtwMzOAZ5IaFQiIiL1MG/5vIrBdlhp2Q7mLZ+nAXdj062rl0YSrT1FmjZtSkHBsSxZUlRrJZHHH3+aQYOO5/bbb6loW7FiVcz+Vacfb9euLQBz597LIYccWK1/y5Ytaoy1WTMvth07In9/vv12Y43vk5rVdNPkO0BfH+twCYpFREQkIdaXrI+rXRqw6TdCXpUv4/Oae+0pdN11V7Bx40auuSb6dlesWMV7771PSckPZGdHXg998EH/M60dc0x/WrZsyWeffUHfvj+q9jjggP1rfH/37l6e+fvvf1jRtmvXLl56SfUx6qOmK9yLgAt9rOMD4DeJCUdERKT+8vPyWRdlcJ2fl5+GaCStwnnaU37jpZF06+oNtlOcvz1w4LHMmDGd66+fwocffsKYMefTrdtebNq0mVdeeY0//3kejz76/xgyZBCzZv2BGTNup3//I3n11dd46qlFvrez55578rvfTWPixGtYv34Dp5wymFat9mTNmq/4+9//QUHBsVxwQex979fvCPbdtyfXXHMj5eXl5ObmcO+9D1BaWj2dRfyLOeB2zj0MPFzbCpxzH6KJcEREJEBG9R4VkcMNkJuVw6jeo9IYlaTNyHMDcYPkxIkTGDjwCO644z5++csb2bDhW1q2bEHfvj/iT3/6PaefPoSTTjqBzZu/44477mP79lKOP/4YXnzxafbZp4/v7YwfP5a99+7K7353N48++jQ7d+6ka9fODBx4DH36HFbje5s2bcrChYVMnHgNY8ZMpG3b1lxxxQSOOqov06bNqvG9Ept5E0c2HH379nXvvPNOusNIuqKiIgoKCtIdhqBzESTxn4v7gL2SFE3jVlRUTkFBIqZ6qEcMqlICBONcxOvDD7tw0EH7pjuMhNu6FVq2THcUjcEOoEONPbZu3UpLHyfjww8/5KCDDoq53MyWOedqTcGuqSxgM+dc9Qrrtajr+6SBWFEIy6dAyWrI6wa9pzeIaecLC1WHWyTTFPQoaJQDbBEJnpo+8q40syvNzFf9GDM7xswWAdckJjTJOCsKYek4KFkFOO956TivPYMVFsK4cbBqFTjnPY8b57WLiIiI1KamAfdEYDyw1sz+amZXmdkgMzvczA4wswFmdoGZ3WlmnwFFwFpgdgriliBaPgXKSiLbykq89gw2ZQqUVNmtkhKvXURERKQ2MQfczrmngUPwKpXkArcAfwP+jVeZ5E3gEWAY8BRwoHNuvHPum7oEYmatzewpM/vIzD40s6PNrK2Z/c3MPg09t6nLuiVFSlbH154hVscIP1Z7VYWF0KMHNGniPRcWRm+T6nScRESkIaipLCDOuTLgaeBpM8sB+gBdgGbAt8BHzrnap03y5w/AC865c0LbygOuB15xzs00s+uA64BrE7Q9SbS8bqF0kijtGaxbNy+NJFp7bcLpKOEr5KtWwdixYAbhOQXCKSqgvPDKoh07HScREclEvm9bds7tcM4tdc4tcM497pz7W6IG22a2JzAQeKDStjbjXT1/KNTtISD6PKUSDL2nQ1ZeZFtWnteewaZPh7wqu5WX57XXJlo6ys6duwfbYUpRqU6pPCIi0lAEoiygmfXBy/3+AOgNLAMmA2ucc60r9dvknKuWVmJm44BxAB07djzy8ccfT0nc6bRt2zZatKh5eta02LERStZA+Q5okgN5XSGnbbqjqreNG2HNGm+gnJMDXbtC29Bu1XQuli2LbztHHlnPQBuQmo5drOMU/+/FZmBnPGGJT9u2NaVFi13pDkPIzHPRqlVP9ttvn3SHkXBlZUZWVvrHXQ2fUUsSB2VlZWRlZdW6ps8++4zvvvsu5vITTjjBV1lAnHNpf+BNIb8LOCr0+g/AzcDmKv021bauI4880jUGS5YsSXcIElLTueje3Tmvtkntj+7d6x7DI4947zfznh95xLkJE5zLyvLWnZXlvc4ksY5dTceptt+LaMfJr/q8tzHS36jgyMRz8cEHH6Q7hKTYsmVLukOQEL/norafReAd52OsG5RK+P8D/uec+2fo9VPAEcA3ZtYZIPS8Lk3xidRJtHSU7GzvKnllflNUoolWtvCii+C++6CszOtTVua9vvTSum0jHeqTyhNNfco7qjSkiIjURyAG3M65r4EvzeyAUNMgvPSSRcDoUNtoYGEawhOps5EjYfZs6N7du1Gye3d48EGYMyeybfbsut8IGC3Xubw8et/ZGVS0M9qxS/Rx8psTrnxyERGpj0AMuEMuAwrN7D28aigzgJnAYDP7FBgcei2SUUaOhJUrvUHwypXe62htdeW3PCHsvuIdRNFKAKbiOPk5fvUtDRmNSh6KNC4LFixgyJAhdOjQgebNm9O9e3fOPPNMXnjhhYo+RUVFTJ06lfJYV02SrKioCDOjqKgo6duaO3cuZsbKlSuTvq0giGvAbWZNzOxQMzvezPZIZCDOuXedc32dc4c75850zm1yzn3rnBvknNs/9LwxkdsUaQj8lCcM83F/SFqkImUj1nHyc/zq895olKIi0rjcddddDB8+nH333ZcHHniA5557jhtuuAGAV199taJfUVER06ZNS9uAW5LH94DbzCYCXwPLgVeBA0LtC8zs8uSEJyK1iZbr3CTGb3a4jnXQpCJloz454YnOJ1eKikjjctttt3HmmWfyxz/+kdNPP50TTzyRX/ziFyxYsICZMxvml/fOOXZUrYHbiPkacJvZL/AqhywAfopXbyXsdeDsxIcmIn5Ey3V++GGYMGH3Fe2sLO/1vfemN9ZYkpGyUVV9csITnU+eiv0VkeDYuHEjnTp1irqsSegKydSpU5k2bRoA2dnZmBlmu4dbN910E0cccQStWrWiffv2nHjiibz11lsR6wqnhCxatIhJkybRvn178vPzufDCC9m8eXNE3/Xr13PBBRew55570rp1ay666KJqfQBeeuklhg4dSufOncnLy+PQQw/l9ttvp6xKjmKPHj248MILmTNnDgceeCA5OTk899xzAHzxxReceuqp5OXlkZ+fz+TJkyktLY3zKGY2v1e4rwJud86NA/5aZdlHhK52i0h6RMt1vvde2LXLS1nYtSs1g+265iUnOmUjlvrkhPt9r59jkKr9FRFPuu+Z6N+/Pw899BB/+MMf+OSTT6L2+fnPf87FF18MwBtvvEFxcTHFxcUVy9esWcOVV17JggULmDt3Lh06dGDgwIG899571dY1efJkzIxHH32UG2+8kaeffprJkydH9DnrrLN49tlnmTFjBk888QRNmzblsssuq7auL774gkGDBjFnzhyee+45Ro8ezdSpU5kS5Su5JUuW8Pvf/56bbrqJF154gcMPP5wdO3YwePBg/v3vf/PHP/6RuXPnsmLFCm655Za4jmHG81M7ENgOnBj6dxZQDhwRel0AbPeznlQ8VIdbUk3nwvPII87l5UXWzM7L81evuj7vrSzd58LvfiRqf4Ms3edCdsvEc5HIOtxB+H37+OOP3WGHHeYAB7h27dq58847z7344osR/W666SYHuJ07d9a4vl27drmdO3e6Xr16ucsvv7yifcmSJQ5wF110UUT/iRMnutzcXFdeXu6cc+6ll15ygHvsscci+g0ZMsQBMX9mysvL3c6dO90tt9ziWrdu7crKyiqWde/e3TVv3tytXbs24j2zZ892gCsuLq5oKysrcwcffLAD3IoVK2rc12QJah3uDUCPGMsOANbEPdIXkQalPnnJiU7ZSBe/x6Ch7K9IJgjCPRO9evXi3//+N4sXL2bKlCn06dOHv/71r5x88sm+r/S+/PLLnHDCCbRr146mTZuSnZ3NJ598wscff1yt76mnnhrx+rDDDqO0tJRvvvkGgOLiYrKysjj77MiM4PPOO6/autauXcv48ePp3r07OTk5ZGdnc8MNN7B582bWrYucHmXAgAHVUmeKi4vZe++9GTBgQEVbkyZNGDFihK/9bij8DrifAW40s8rzrDozaw9ciZfbLSIpkOivRhO1vvrmJSeyBGAsyf5aOZ5jkIr9FZHg3DORlZXFscceyy233MLLL7/MF198wWGHHca0adPYtGlTje/917/+xdChQ2nRogUPPPAAb731Fm+//Ta9e/dm+/bt1fq3bds24nVubi5ARd+1a9fSpk0bsrOzI/p17Ngx4nV5eTlnnHEGzz77LDfccAOvvvoqb7/9dkU6SdVtd+7cuVosa9eurbbeaNtq6GqeaH63G4ATgfeBf+J9JXIXcCDe7I+/SUp0IhIhXE4ufLUmXE4O6jZgS+T6unXz3h+tPQgSfeyiadsWvv02eruIpEdQ/zZ16dKFn//850yePJlPP/2U/v37x+z79NNP07RpU+bPnx8xSN60aROtW7eOe9udO3dm06ZN7Ny5M2J94SvgYZ9//jnvvPMO8+bN48ILL6xof+aZZ6Kut/JNnpW39d///rdae9VtNXS+rnA7574F+gK3AtnA53iD9XuAo51z3yUtQhGpkOivRhO5vkSXzku0IHytLCKpF4S/TV9++WXU9o8++gigIg0jfCX6hx9+iOhXUlJCVlZWxID21VdfZXUdL9MfffTRlJWV8fTTT0e0P/7449W2C0QMynfu3ElhHF8PHn300Xz55ZcRFVXKy8t58skn6xJ6xqr1CreZZQGHAl85524Gbk56VCISVaK/Gk3k+sJXiadM8d7frZv3H1pQUiVS8bXyxhhTc8VqF5HkC8LfpkMPPZQTTjiBIUOGcPDBB7Nlyxaef/557r//fkaMGEG30OX2gw8+GIDbb7+dU045haysLPr27cuQIUO48847GTNmDGPHjuWTTz7h5ptvpmvXrnWKZ/DgwRx33HGMHz+eDRs2sP/++/PEE0/w/vvvR/Q76KCD6N69O1OmTCErK4vs7GzuuOOOuLY1evRoZs6cyVlnncWMGTPo0KED999/P1u2bKlT7JnKzxVuB7wD/CjJsYhklHA+8LJlqSszVd9yclVzmGOlOqTjq1a/+dVBLj2ocn8iwZTueyZmzZpFeXk5M2bM4KSTTuKnP/0pxcXFzJw5k3nz5lX0O+2007j00ku59957Ofroo+nXrx8AJ598MnfddRdvvvkmp512GnPmzOHhhx9mv/32q3NM8+fPZ+jQofzqV7/ipz/9Kbt27eKee+6J6JOTk8OCBQvo1KkTF110ERMnTmTgwIFcd911vreTk5PD3/72N/r06cOll17K6NGj6dmzZ8VMm42Gn1ImwBfAcD990/1QWUBJhcplpm67bUnKykxNmBBZ2ir8mDAhvpjDj+xs53JyElMuKxVlAWvrV9PvRX2OnV9BKD8WFPobFRyZeC4SWRYwSPyWopPkC2pZwD8BV5hZTrIG/iKZJF35wM8/H197ZdFi3rkTWrZMTHm6+hwTv++tzzbqc+z8Urk/ERGJxm+VkpbAvsAXZvYCsBYv1STMOeduSnRwIkFV33zgwsK65RPWZ7ux+mzcCBs21P7+uq6/PrFVbU/GNlat8lJTEpXbOXKkBtgiIhLJ74D7+kr//lmU5Q7QgFsajfqUmapPebr6bDfZpbHqUxLPb2zJ2H+z3e3JKBUoIiLityxgk1oeWckOVCRI6lNmqj5pEfXZbhBKY8XiN7ZE77+Zl2ldmUoFiohIovnN4RaRSirn6kJ8ubr1SYuoT45wsvOL61MSz29sid7/qoPtsFTPQCciIg2b35QSAMzsNOB4oC3wLfB359xzyQhMJOjCubpFRV6ZKb/qm9pRnxzhZOYXp2q/Ern/PXoEcwY6ERFpWHxd4Tazlmb2d2ARMBkYClwBLDKzIjNrkcQYRRqUIKd21MfQofG1B0FDPRciIhIsflNKZgBHAKOA5s65zkBz4KJQ+4zkhCfS8DTU0nGpKLuXaA31XIiISLD4HXCfDdzgnCt0zpUBOOfKnHOFwK9Dy0UkimgzIyZ61rO6zr6YSKmYOj2WdMz6KSIi4pffHO52wAcxln0QWi4iVdSnBGCQtuFHfcoC1kd99j8ox05ERBo2v1e4VwCnxVg2NLRcRKpIxYyU6Zr1MihSMcOliEhdmVnFY88994x4HX706NEj3WFGtWvXLqZOncprr72W7lAynt8r3H8Cbg/dHFmIN9NkJ+A84OfAVckJTySzpSLNIp2pHJXVpyxgfaRihksRkboqLi6u+Pf333/PhRdeSO/evZk6dWpFe25ubhoiq92uXbuYNm0aTZs2ZeDAgekOJ6P5GnA75+4ws3zgSmBMqNmAUmCmc+4PyQlPJLMlY3bHqtPC15TKkcgpy2uT7Jksk7HddMUsIo3HgAEDKv69detWcnNzad++fUR7IpSWlgZ24O5HpsdfG98T3zjnrge64KWWXAScCnRxzunLV5EYEl12LpxzvGqVN2nLqlWwZQvk5ET2y86GrVsj+40bl9ybCdNVFrChzr4pIo1PcXExw4cPZ6+99qJ58+YceOCB3HTTTZSWlkb0GzBgAD/5yU+YP38+vXv3Jjc3lzlz5gDw9ddfM2LECFq0aEHbtm0ZN24cTz31FGbGW2+9FbGeJ554gv79+5OXl0ebNm0477zzWLNmDQDbt2+nefPmAPz617+uSH+ZOXNmjfvw8MMP06tXL5o1a0bv3r1ZvHgxAwYMYMiQIRV9XnjhBcyMZ555hjFjxtCuXTu6h2eSA5555hn69+9P8+bNadOmDWeffTaff/55xHY6derEJZdcEtG2ffv2ajFed911NG3alP/85z8MHDiQ5s2b07VrV2bNmoWLNftZEsQ106RzbpNzbnGoWsli59ymZAUm0hAkuuxctJzjnTuhZcvIbey5J+zYEdkv2bnJ6SoLWJ9ZP1UWUKRxKPxPIT3u7EGTaU3ocWcPCv8TzFJGK1eupF+/ftx///0sXryYiRMncu+99zJ+/Phqfd9//32uueYarrrqKl544QV+/OMf45zjjDPO4OWXX+a2227j0UcfZefOnVx99dXV3n/nnXdy/vnn86Mf/Yinn36ae++9l2XLlnHCCSdQUlJCbm4uf//73wEYP348xcXFFBcXc9FFF8WM/9lnn2X06NH07t2b+fPnc8UVVzBhwgRWxpgd7pJLLqFZs2Y89thjzJ49G4CFCxcybNgw2rdvz5NPPsndd9/NsmXLOO6441i3bl0djio45xg2bBinnnoqCxcu5Oyzz2b69OnMmjWrTuurC18pJWZ2LbCXc+6yKMvuAr50zv0u0cGJNAR+Z0asmioSLQUkVm7xxo2wYcPu101ifJROZm5yQ8+H9nN+RCR4Cv9TyLhnxlGy07taseq7VYx7xitHNPKwYP0Sn3/++RX/ds5x3HHH0bx5cy655BLuvvtuWrZsWbF8/fr1LFmyhIMOOqiibdGiRbz99tssXLiQM844A4AhQ4Zw0kknsbrSH+PNmzczZcoULrnkEu69996K9iOPPJKDDz6Yhx9+mEsuuYT+/fsDsNdee/lKgbnxxhs54ogj+Mtf/lLRdsABB3DsscdG7T9w4EDuv//+iLYpU6Zw0EEH8eyzz9Ik9J9Zv379OPjgg7nzzjuZMSP+qV/Ky8u5/PLLueKKKwA46aSTWLduHbNmzeKyyy5jjz32iHud8fJ7hXss8F6MZe+GlotIHUVLFYmWAhIrt7hqe6xSfMks0ec3tkSrfOwgvvQZv8fdbz8RCZ4pr0ypGGyHlewsYcorwcuI3bRpE1dffTX77LMPubm5ZGdn84tf/IKysrJqKRUHHHBAxGAb4K233iI3N5fTTz89ov2cc86JeP36669TUlLCyJEj2bVrV8Vjn332YZ999qlTVZLS0lLefffdats65phj6Ny5c9T3DB8+POL1xo0b+e9//8v5559fMdgO72u/fv0qrrjXxYgRIyJen3322WzevJkPP/ywzuuMh98Bdzfg0xjLvgC6x1gmIj74LU8X5JzjdMWWirKAKh8okrlWfxf9a7ZY7el04YUX8uCDD3LllVfy8ssv8/bbb/P73/8e8PKTK4s2iF27di35+fmYWUR7x44dI16HUzOOO+44srOzIx6ffvop30a7E78WX3/9Nc45OnToUG1Z1e3H2oeNobJW0fatU6dOFcvromoM4TjDOevJ5rcsYAnQNcayvfCqlYhIHflNxwinMNSW2pCOEn1+Y0u0VJQFbOjpMiINWbdW3Vj1XfVyRN1aBasc0datW1m8eDG//e1vueyy3Rm8b7/9dtT+VQfV4A1U169fj3MuYvk333wT0a9dO2++wkcffZT999+/2nr23HPPuOPv2LEjZhY1z/qbb76JOuiuug9tQ1/Dfv3119X6fv311xVxAzRr1owdVW5WqumDwjfffEOXLl0qXofj7No11vA2sfxe4X4duMbMIuq1hF5fHVouInUUTzqGn2nh41lfIqeFT/SU9X7E2tdwWcSa9svvcUpXuoyI1N/0QdPJy478+i0vO4/pgwLw1WAlJSUlOOfIzs6uaHPO8dBDD/lex4ABAygtLeWZZ56JaK+cUw1UVOv44osv6Nu3b7VHr169AMjJycHM+OGHH2rddrNmzejTpw9PPfVURPs//vEP1q5d6yv+tm3bcuihh/Lkk09GVBD59NNPeeeddzj++OMr2rp37877778f8f7nnnsu5rqffPLJiNdPP/00rVu3rpaWkyx+r3BPBf4BfGJmjwBr8K54X4g3rfuYZAQn0lhMnx45xTjULx3D7/oawtTmQ4fCffdVb//uu931yWPtl9/jlOjzIyKpE74xcsorU1j93Wq6terG9EHTA3fDZMeOHenTpw8zZ86kffv2tG7dmtmzZ7Oh8h3xtTj99NPp168fY8eOZcaMGfTo0YPHH3+cjz/+GKAiL7pt27bMnDmTq6++mq+++oqTTz6Zli1bsmbNGpYsWcIpp5zCOeecQ5MmTTjggANYuHAhJ554Iq1atWKvvfaiU6dOUbf/m9/8htNPP51zzz2Xn/3sZ3z99ddMmzaNDh06RORk1+SWW25h+PDhDBs2jPHjx7N582Z+/etfk5+fz+TJkyv6nXfeeVx66aVce+21nHTSSfzrX/+K+eGkSZMm3HXXXezYsYM+ffrw3HPP8cQTTzBz5syU3DAJeJ+e/DyA/sBrwC6gPPRcBPT1u45UPI488kjXGCxZsiTdIUhIos7FI4841727c2be8yOPJH993bs7590GGPno3r1+206lyvtw221Lou5PTfvl97gn+vw0dPobFRyZeC4++OCDdIeQFFu2bHHdu3d3I0eOjLr8008/dYMHD3Z77LGH69Chg5s8ebKbP3++A1xxcXFFv6OOOsoNGjQo6jrWrl3rzjnnHLfHHnu41q1bu7Fjx7rZs2c7wH300fKfQDQAACAASURBVEcRfRcsWOAGDhzoWrRo4Zo3b+72228/d/HFF0f0W7Jkievdu7fLyclxgLv11ltr3Me5c+e6/fbbz+Xk5LhDDz3UPfPMM+7AAw905513XkWfxYsXO8C9/vrrUdexaNEi169fP5ebm+tatWrlzjrrLPfZZ59F9Nm1a5e74YYb3N577+3y8vLc0KFD3UcffVQtxmuvvdZlZWW5//znP+7HP/6xa9asmevcubO7/vrrXXl5eY374lztP4vAO87H+NTvFW6cc0uBgWbWHGgDbHLO1f4dg4j44rd8YCIlOjc5HaXz4ol11arqs2+KiKRSrJrUAPvttx8vvfRStXZXZYKWqhPYVNapU6dqKSQXX3wxrVq1Yt99941oHzZsGMOGDasx3oKCAt59990a+1Q2evRoRo8eXfH6iy++4LPPPuNnP/tZRduQIUNqnHTm9NNPr1ZppaqsrCxuvvlmbr755oj2WOs99NBDI6qvbN26NWoefLL4HnCHhQbZP5hZezPb5ZzbmYS4RKQe/KaKJHJq83Slp8Tah2jMIssHjh3rtYXvu4kVc0NIvRGRxuHPf/4z27dv58ADD6S0tJTnn3+eBx98kBtvvJGmTeMe9sXlu+++4/rrr2fQoEG0a9eOzz77jFmzZtG6dWvGjBmT1G0HXcyEGjPra2YTo7RfaGbrgG+ATWYWfwVyEUmqdJQZTFfpvGj7kJ1dfbp7My+xpLKdO/3NyKmygCKSKfLy8pg9ezbDhw/nrLPO4tVXX+W2227jpptuSvq2s7Oz+d///sfEiRMZPHgw11xzDYcccgivv/46+fn5Sd9+kNX0UedqvBsi/xhuMLN+wFzga+BO4CDgWjP73Dn3QBLjFJE4JLrMYCK3mWiV9wG86dnDHxgq75ffq+CgsoAikrkuuOACLrjggrRsOy8vj4ULF6Zl27HMnDmTmTNnpjuMGssC9gP+WqVtPN4NkwXOuaudc0OBvwA/q/pmkYYuXE5v2bL6l9NLtESXGUz0NlOh6n51j2N6LpUFFBGRRKppwN0J+KRK2xDgn865zyq1PQYckujARIKsPtOJp8LQofG1Z+o2wf+58Jt6EqssYFBn+BQRkeCracBdClRUXzezvYEuQHGVft8CzRIfmkhwBT2n9/nn42vP1G2C/3MxciTMnu1d6Tbznh98EObMiWybPbv6Vf5o743WT0REJJqaBtyfASdUej0UcMDLVfrtBVSfx1OkAUtGTq/fGR/99EtHznG6jkk82/WbPhNtu+mYRVNERBqGmm6avB+YbWZZeBVJrgFWAUuq9BsKfJCc8ESCKZHl9MB/2bl0lPvzq23b3TM7Vm2vi1Tsa7Rt+C0VKCIi4ldNV7jnAncDk4BZwFbg/Mp1t82sAzAC+FsSYxQJnETn9PpNi0hHub90ScW+RtuG31KBIiIifsUccIdmrLwKaA3kO+f2dc79s0q3jUBX4K4kxigSOJVzeqH+Ob1+0yLiKfeX6pzjjRvja69NXfYV4tvXeNJdVAJQRETqqqYr3AA457Y756J8UQzOuV3OuW8126Q0RuGc3iOPjD+nt2qOcKy0i/qUp0t1znGiS+fVZV/jPRfxxKYSgCKSCMXFxYwYMYIuXbqQk5NDu3btGDx4MA899BBlZWUpjaVHjx6NfgbIVKl1wC0iiVW5jJ1z3vOWLZlfni7RsaViX+tTKlBEJF5//OMfOfbYY9m4cSOzZs3i5ZdfZs6cOfTq1YsJEybw7LPPpjtESZKabpoUkSSIlTfcrh20aFHzjI+JnBky0RIdWyr2NdY2kr1dEWl8XnvtNa6//nomTZrEXXdFZuIOGzaMq666iu+//75e2ygtLSU3N7de65Dk0BVukRSLlQu8caO/FJDGVJ4uFfsabRuN6RiLSGrMnDmTNm3a8Nvf/jbq8n333ZfDDz+c9evXM378eHr16kVeXh577703F1xwAWvWrInoP3XqVMyM999/n5NPPpkWLVowYsSIiuXz589nwIAB5OXl0bp1a84991xW+7gZZcWKFYwcOZL8/Hxyc3Pp06cPf/1r5MTjn3zyCcOHD6dDhw40a9aMbt26ce6557Jr1y4Atm3bxmWXXUa3bt3Izc2lY8eO/OQnP+Gjjz6K97A1GLrCLZJi6SjZlwp+y/iJiKTcikJYPgVKVkNeN+g9HXqm7g9TWVkZRUVFnHrqqTRrVvNcgRs3bqRZs2bceuut5Ofn89VXX3H77bdz7LHH8tFHH1V7/7Bhw7j44ou59tpradLEu456//33M2HCBMaOHcuNN97I1q1bmTp1KscffzzvvfceLVu2jLrtL7/8kqOOOooOHTpwxx13kJ+fzxNPPMHZZ5/NggULOOOMMwA47bTTaN26Nffddx/t27dnzZo1PP/885SXlwNw5ZVXsmjRImbMmMH+++/Pt99+y5tvvsnmzZvreygzlgbcIik2fXrkwBQaRo5wTWX8NOAWkbRZUQhLx0FZ6A9UySrvNaRs0L1hwwZ++OGH/9/evcc5VV97H/8sh4sit0oLKjCD1KJH8UgFvFYERcBLER+rxzrHItWixSr6WAtKVUQBLSq1KiKtCFaUUmqV4w1FBdun2B6oRWnVQkW8VkDUkSqVy3r+2DuQCcnMnplcdpLv+/XKK7P3/iVZyY8MKztr1o/KCGdWDjjgAG6//fYd29u2beOYY46hsrKSJ598ktNPP73W+EsvvZTRo0fv2N60aRNjxoxhxIgRzJw5c8f+I444gh49enDvvfdy2WWXpX3s8ePH4+4sWbKEDh06ADB48GDefvttrr32WoYOHcqGDRtYtWoVjz766I4EHOCcc87Z8fPSpUuprq7m/PPP37EvNe5yE6mkxMz61XH5hpkdYmbN678nESnVZcILsbqliEi9VozbmWwnbPss2B9Td999N4ceeiitW7emWbNmOxL1119/fZexqYns0qVLqampobq6mq1bt+64dOnShQMPPJAXXngh4+M+9dRTnHzyybRr167WbQcPHsyKFSuoqamhQ4cOdO/enbFjx/Lzn/+cVatW7XI/ffv2ZdasWUyaNIlly5blvftKHEWt4V5MsMJkussS4C/ARjMr8nN0IvlRijXC2W4LmC9Rlo/PxTgRyZPPMnzqz7Q/Bzp06MAee+wRqYb6jjvuYNSoUQwcOJCHH36YP/3pT7z44osAbN68eZfx++yzT63tdevWATBw4ECaN29e6/LKK6/wYbolgZNue//99+9yuyuvvBKADz/8EDPjmWeeoU+fPlx11VX06NGD7t27c/fdd9d6DhdeeCEzZ86kb9++dOzYkcsvv5zPUr8GLSNRS0pOI1h1cgUwn2Cp904Eq0z+J3ANcATwIzP7yN1vyUGsIhJjxVgqE7XuPNvjRCSPWlUGZSTp9udJs2bN6N+/P88//3y9nUTmzp3LCSecwK233rpj35o1azKON7Na24lSkFmzZnHwwQfvMj5T/XbitsceeyxjxoxJe3zfffcFoHv37tx///24OytWrODOO+9k1KhRdOvWjZNOOonWrVszefJkJk+ezNq1a5k/fz5jx46lRYsW3HzzzRkfv5RFPcM9DHjK3U9z91+6+9Ph9TeBp4AB7n4xcDdwfp33JCIlqRhLZaIuH5/tcSKSR4dOhIqUhvsVrYL9eTR27Fg2bty442xxqjVr1vDyyy/z2Wef0bx57Srd++67L/LjHH300bRp04bVq1fTp0+fXS4HHHBAxtsOGTKEl19+mYMPPjjtbVM/KJgZvXr14rbbbgNg5cqVu9xnVVUVV1xxBYccckja4+UiasJ9OvCbDMfmE5wBhyD53q+pQYkUg1GjoFkzWL48uB41qtAR1a9Uyx0Sz2v58p3PK91zTd2XrlsMBPujjEv9dlh17CIxtF81HD4DWlUBFlwfPiOvXUoA+vXrx6RJk7jzzjs58cQTmTNnDr/73e9YsGABo0ePpmfPnqxZs4YhQ4awcOFCJk2axKJFi7j66quZO3du5Mdp27YtU6ZMYfLkyVx00UU8+uijLF68mDlz5jBy5EgefPDBjLedMGECn3zyCf369WP27NksWbKERx55hBtvvJHvfve7ALz88ssMGDCA6dOns2jRIhYuXMiFF15Is2bNOP744wE46qijmDx5Mo899hiLFy/m+uuvZ8WKFQwaNKhpL2IRi1pSUgF8FXgmzbH9w+MA/w4vIiVt1ChIKldj27ad29OmFSam+uS63KFQ5RTpHnfEiOAs+xdf1L3PLFjtM5XZziS7rnGp9eml2vJRpOjtV533BDudiy++mH79+jF16lR++MMfsmHDBtq0aUOfPn245557+OY3v8mgQYP4+OOPmTp1Kps3b+a4445j4cKFdO/ePfLjXHjhhXTt2pUpU6bw4IMPsmXLFjp37ky/fv3o1atXxttVVlaybNkyxo8fz9VXX8369evp0KEDPXv2ZPjw4QDsvffeVFZWctttt/HOO++w++67c8ghh/DYY4/Ru3dvIPhwMW/ePG666Sa2bt1K9+7dmTp1KpdeemnTXsBi5u71XoCHgI3AGUBFuK8C+Fa4/8Fw36XAn6PcZ64uvXv39nLw/PPPFzqEslZR4R6kYO633PL8jp8rKgodWWZVVTtjTr5UVRXH/Ud53OS5iHoxq3s70/5WrdwfeKB2LA88EOyvb1w50O+o+CjGufjb3/5W6BByoqamptAhSCjqXNT3bxFY5hHy06glJZcAfwV+DXxuZh8AnwPzgJXhcYBPgElN/xggEm+ZOhzFufNRrssdClVO0dT7d69dd57uTHa6cenq04uxjl1ERHIvUsLt7hvc/VhgCHADQT33DcBgd+/n7h+G42a7+/ycRSsSExUVDdufqhC11Llu25evtoCpr91eezXt/qqqardorKqKNi5TEl2KLR9FRKRpop7hBsCD7iQ3uPuo8DpdTbdIyUvUJkfdnyxRc7x2bXDWNFHrnOuke+LEoE1fsmy27Tv55Ibtb4x0r11NDbRoUXtc8+a77tstw2+71Phy/TqJiEj5aVDCDWBmHc2sMvWSi+BE4mraNPj+93ee0a6oCLaj/MFkoVrH5brc4YknGra/MdK9dlu2QJs2O89MV1XBfffBzJm1n+uXvhQtPpWFiIhItkVd2r2tmd1nZp8B7wNr0lyazMwqzOwlM3ss3N7PzP5oZqvM7Fdm1qK++ygKc4BuBK9+t3Bbis60abB1K/TuHVxH7U5SyNZxuSx3yMfzynRf6RZOS32uGzdGv8+mvE7F1nqx2OIVESlGUdsC3kXQoeRe4BVy1/pvNPAq0DbcvhmY6u5zzWw6waI6d2e6cVGYA4wEEmfp1obbADqDVhZKtXVcPp5XpsdIbeOXrh1hPuIrtpUmiy1eEZFiFbWkZDBwpbtf4u4zwj+OrHVpaiBm1gU4BfhFuG3A8QQL6wDMJljxsriNY2eynfBZuF/KQqnWCOfjeaV7jHQ9stOV6OQjvmJbabLY4hURKVbmmXpgJQ8yWw98290X5SwQs/nAZKAN8EPgPOBFd98/PN4VeNLde6a57UjC88SdOnXq3ZAVmfJueR3Heke/m02bNtG6desmhyNN15i52LgR3n03WISlRQvo3Lnp3TbiIB/PK/UxEgvZAHTpsol33tk5F717133bbMe3vI73d2oscZDLePU7Kj6KcS7atWvH/vvvX+gwsm7btm1URG1nJTkVdS5Wr17NJ598kvH4gAEDlrt7n3rvKEqzbuAO4PYoYxtzAU4FpoU/9wceA74CrE4a0xV4pb77KvjCNw+4e5W7W3iduuBFlaePvKphD1OMCxmUKs1FYWVa+CbXC+7UF0s+F/9prFzGq/dFnj3wQDBxZsF10mpLxTgXWvhGci2uC988DZxqZjPN7FtmdnzqJeL9ZHIMMNTM3gTmEpSS/BRob2aJOvMuwHtNfJzcStRnrwWcnfXZyX+ENBFI+VqbVuF+EWmwOJXoxCmWKIotXsmgUL1GRSSyqAn3o8B+BGUe84BF4eWZpOtGc/er3L2Lu3cDzgaec/dq4HmC5eMBhodxxFeU+uxqYAZQBVh4PQP9waRIIyW38YPCtvErtpaCxRavZKBi/KLwyCOPMGTIEDp27Mgee+xBVVUVw4YN46mnnipoXGbG+PHjd2yPHz8eM2Pr1q113m7x4sWYGYsXL85tgCUiapeSATmNIrMxwFwzuxF4iaBLSnxlan+Wur8aJdgiWVRdHVwWLw7a+MUhlmJRbPFKGoXsNSqR/OxnP2P06NGce+65jB07lj333JN//OMfPP744zz33HMMGTKkYLEtXbqULl26FOzxy0WkhNvdl+Q6kKTHWgwsDn9+Azg8X4/dZJUEZSTp9ouIiORCqfYaLSG33HILw4YN46677qJNmzYAHH/88Xzve99j+/btBY3tyCOPLOjjl4sGrzQpdVB9toiI5JuK8WNv48aN7L333mmP7bZb7VRszZo1VFdX85WvfIWWLVvSq1cvfvvb39Yakyj7WLVqFaeccgqtW7emqqqKCRMm1ErgN23axCWXXEJlZSUtW7akU6dODBw4kNdee23HmNSSkoRXX32VAQMG0KpVK/bZZx+uvfbaSB8OHn74YY488khatWpF+/btOfPMM3lL37ZkTrjN7DkzOzDp57ouz+Yv5BhTfbaIiOSbivHrV+AVng8//HBmz57N7bffzt///veM495++22OOOIIVqxYwdSpU1mwYAGHHXYYZ5xxBgsWLNhl/Omnn87xxx/PI488wrBhw7juuuuYPXvn0iiXX3458+bN47rrruOZZ55h+vTp9OrVi48//rjemIcNG8bAgQN55JFHOOecc7jhhhuYMGFCnbeZPn06Z5xxBgcddBDz58/nnnvuYeXKlRx33HF8+umn9T5mKaurpMSSft6NoO9GlLHlTfXZIiKSbyrGzywGKzxPnz6db33rW1xzzTVcc801dOjQgRNPPJERI0YwaNCgHePGjx+Pu7NkyRI6dOgAwODBg3n77be59tprGTp0aK37veKKKxgxYgQAAwcO5LnnnuOhhx7asW/p0qVUV1dz/vnn77jN6aefHinm733ve4wdOxaAQYMGUVNTw6233spll11G+/btdxm/adMmxowZw4gRI5g5c+aO/UcccQQ9evTg3nvv5bLLLov02KUo4xludx/g7q+FP/cPtzNe8heyiIiISEQxWOG5R48evPTSSzz55JOMGzduR5nI4MGDufHGG3eMe+qppzj55JNp164dW7du3XEZPHgwK1asoKamptb9nnLKKbW2e/bsWat8o2/fvsyaNYtJkyaxbNkytm3bFjnms846q9b22WefzaZNm1i5cmXa8UuXLqWmpobq6upasXfp0oUDDzyQF154IfJjlyLVcIuIiEjpitpBLMcqKio45phjuPHGG1m0aBFvvPEGhxxyCNdffz0fffQRAOvWreP++++nefPmtS5XXnklAB9++GGt+9wrZancli1bsnnz5h3bd9xxBxdeeCEzZ86kb9++dOzYkcsvv5zPUttIptGpU6e02++++27a8evWrQOCM+2p8b/yyiu7xF5uMpaUmFm/htyRu5f3RxcpbXMIzoa8RdB1ZiIqHZKSNWdO0ML5rbeCRhcTJ6paQYpYTDuI7bvvvlxwwQWMHj2aVatWcfjhh9OhQweOPfZYxowZk/E2DdG6dWsmT57M5MmTWbt2LfPnz2fs2LG0aNGCm2++uc7bfvDBB3Tv3r3WNkDnzp3Tjk+UwMyaNYuDDz54l+OJ7izlqq4a7sXsrNs26q7hBqh/QXqRYhSD+j+RfEksWpg4AZZYtBCUdEuRmkjt3+GQ9w5ib7/9Nl27dt1lf6JbSKKDyZAhQ1i6dCkHH3wwe+yxR1ZjqKqq4oorrmDOnDkZy0KSzZs3b0cNN8DcuXNp3bo1PXv2TDv+6KOPpk2bNqxevZrhw4dnLe5SUVfCnVyX3R64A1hJsPT6B0An4NvAwcDFuQpQpODqqv9TAiIlpq5FC5VwS1FK/Lst4LeUPXv2ZMCAAQwZMoSDDjqImpoannjiCaZPn85ZZ51FZdgzfcKECRx++OH069ePH/zgB3Tr1o2PPvqIlStX8sYbb9T6Y8QojjrqKIYOHcohhxxC69atWbJkCStWrIiUEP/85z9n+/bt9O3bl4ULF/KLX/yC8ePHp/2DSYC2bdsyZcoULr74YtavX89JJ51Eu3btePfdd1myZAn9+/fnnHPOaVD8pSRjwp282I2ZzQKedvcLUobdb2b3Av8H+J+cRChSaDGp/xPJBy1aKCWpwB3Ebr75Zp544gkmTZrEunXrqKiooEePHtx00021OndUVlaybNkyxo8fz9VXX8369evp0KEDPXv2bNRZ4379+jFv3jxuuukmtm7dSvfu3Zk6dSqXXnppvbd99NFHueSSS7jhhhto164dP/7xj7nmmmvqvM2FF15I165dmTJlCg8++CBbtmyhc+fO9OvXj169ejU4/pLi7vVegI+AEzMcGwRsjHI/+bj07t3by8Hzzz+/c+MBd69ydwuvH2jAHTXltqUq9TXp4On/tVUFw2vNhRRUqc3FAw+4V1W5mwXXD+Th/VlV5Q67XqqqGhZfqc1FMSvGufjb3/5W6BByoqamptAhSCjqXNT3bxFY5hHy06hdSnYD9s9w7GuofrtwEvXFawmq7BP1xVGa+jfltqUq3WtSA7RIGacVRCXHErXUa9cGKW+ilnpOjt+fURctLFR8IiLFKGrC/Tgw2czONLMKADOrMLOzgBuBx3IVoNSjKf1FY9CbNHbSvSZbgDZoBVHJq7pqqXMp6qKFhYpPRKQY1fVHk8kuBboCvwK2mtlHwJfC2/8+PC6F0JT6YtUm7yrTc98IbMhnIFLuMtVMr10L3brltmVflEULVestIhJdpITb3TcAx5rZicCRwD7A+8BSd1+Uw/ikPk3pLxrT3qQFpddEYqKyMkiuU5nt3F/Iln2Z4qvUe0VEZBcNWmnS3Z9x9xvcfVR4rWS70CYS1BMni1pf3JTbliq9JhIT6WqpzYJ66WSFKuOIWust0lie+o9dJM+y+W+wwUu7m1lHM6tMvWQtImmYaoJ64sbUFzfltqVKr4nERLpa6ky/+wtRxhG11lukMZo3b87nn39e6DCkzH3++ee0bNkyK/cVqaTEzNoCtwP/BWR6ZHUqKZSm9BctcG/SWNJrIjGRWkvdrVu8yjii1HqLNEbHjh1599136dy5M3vssQdmVuiQpEy4O1u3buXTTz9lw4YNdOrUKSv3G/WPJu8CzgDuBV4B/p2VRxcRkcgmTqy97DqojENKU9u2bQF477332LJlS4GjyZ7Nmzez++67FzoMoe65aNasGbvvvjuVlZVZm6+oCfdg4Ep3vysrjyoiIg2WOJs8blxuu5SIxEHbtm13JN6lYvHixXz9618vdBhC/uciag23Aa/nMhApEXOAbgT/srpR3ovoiORAdTW8+SZs3x5cK9kucXPmBLVEu+0WXGtlIZGiFDXhngt8M5eBSAnQypUiItmj5TxFSkbUkpKngZ+aWRvgCYJlQGpx9+eyGZgUobpWrtRZOBGRhqlrOU99tSFSVKIm3I+G1/sB5yXtd4JyE0ddSkQrV4qIZI+W8xQpGVET7gE5jUJKQ6ZVGvciqOd+KxwzEZ3xFhGpj5bzFCkZUZd2X5LrQKQETCSo2U7+BrQ58CnwYbidqOsGJd0iInVRH0iRktGglSbN7MtmdqqZDTezvcJ9u5tZg1eslBKUbpXGtsAXKeMSdd0iIpKZlvMUKRlRV5o04CfAJUALgprtvgR/PPko8HvghhzFKMUkdZXGTB/FVIIoIlI/LecpUhKinpm+CvgBMAE4guD8ZcL/AKdmOS4pFZlKDVWCKCIiImUiasJ9ATDB3ScBf045thr4alajktIxEWiVsq9VuF9ERESkDERNuDsDL2Y49gWwZ3bCkZKTrq57BvqDSRERESkbURPud4GeGY4dCqzJTjiSU4Vadr0aeBPYHl4r2RZJS6t4i4iUpqh9uH8NXGtmf2bnmW43sx7AFQTnLCXOEsuuJ7pLqT2fSKwkVvFOdIBLrOIN+ps5EZFiF/UM93jgNeAFYFW479fAK+H2TVmPTLKrrmXXRaTg6lrFW0REilukhNvdPwf6Eyzr/gdgEfC/BOdIT3T31E7LEjdadr1pClWOI2VDq3iLSFapRi1WopaU4O7bgF+GFyk2mZZdV3u++qkcR/JAq3iLSNaoRi12GrrS5P5mdo6ZXWlm3zaz/XMVmGSZ2vM1nspxJA8mTgxW7U6mVbxFpFFUoxY7UVea3B2YBpwLVCQd2mZms4GL3f3fOYhPsiXxgXYcQRlJJUGyrQ+69VM5juRB4qTTuHFBGUllZZBs62SUiDSYatRiJ+oZ7lsIUrPrgP2BNuH1eIIkfEougpMsU3u+xtFqmZIn1dXw5puwfXtwrWS7iVTDKuUqUy2aatQKJmrCfTZwvbtPcvc33P1f4fVEguXez8ldiCIFpnIckeKTqGFduxbcd9awKumWcqAatdiJmnC3BP6U4dgfgRbZCUckhrRapkjxUQ2rlLPqapgxA6qqwCy4njFDX5sVUNSEexEwKMOxQcBz2QlHJM+itvtTOY5IfEQpFVENq5Q71ajFStS2gLcBvzSzPQkWvPkA6AScBZwM/LeZdU8Mdvc3sh2oSNap3Z9I8Yna7kx9FkUkRqKe4V5C8Cdi3weeBVaG1xeF+5cQrDiZuIjEn9r9iRSfqKUiqmEVkRiJeoZ7RE6jECkEtfsTKT5RS0XUZ1FEYiRSwu3us3MdiEjeafVNkeLTkFKR6mol2CISCw1aaTLBzNqZWR8z65LtgETyRu3+RIqPSkVEpAhlTLjNbLCZ3ZRm/9XAOoJ2gGvN7EEzi1qaIhIfavcnUnzU7kxEilBdZ7gvAnok7zCzE4EbgdeAy4B7gP8CRucqQJGcUrs/keKjdmeNp9U3C2SErAAAF3tJREFURQqirjPTXwduSNk3AtgMDHb3fwKYGQQrTd6aiwBFREQkC6K2VBSRrKvrDHdH4B8p+04Efp9ItkOPk3ImXERERGJGq2+KFExdCfenwJ6JDTP7GtABeDFlXA1Qkf3QREREJGu0+qZIwdSVcL8GnJa0fRrgwNMp4/YjWHlSRERE4irTKpvp9qvWWySr6qrhngo8bGZ7ESTU5wGvAP8vZdzpwIqcRCciIiLZMXFi7RpuSN9SUbXeIlmX8Qy3uz9C0ImkL/AdglKSM93dE2PCPtwDgCdyHKeIiIg0RdSWiqr1Fsm6Ohe+cfefuXuVu7dx9xPcfVXK8Xfcvb27z8htmCIiUlAqMSgNUVoqqtZbJOsatdKkiIiUkUSJwdq14L6zxEBJd2lqSK23iESihFtEROqmEoPyMnFiUNudLF2tt4hEpoRbRETqphKD8hK11ltEIqurS4mIiEhQSrB2bfr9Upqqq5Vgi2SRznCLiEjdVGIgItIkSrhFRKRuKjEQEWmSWCTcZtbVzJ43s1fN7K9mNjrcv5eZPWNmq8LrLxU6VhERiSG1LRSRGItFwg1sBa5w9/8AjgQuNrODgLHAs+7+NeDZcFtERPIp7m0B4x6fiJS9WCTc7v6+u/85/PlT4FWgM3AaMDscNhsYVpgIRUTKWNzbAsY9PhEpe5a0UnssmFk34AWgJ/CWu7dPOvaRu+9SVmJmI4GRAJ06deo9d+7c/ARbQJs2baJ169aFDkPQXMSJ5iJHli/PfKx377S78zoXjYivnOh9ER+ai/jI1lwMGDBgubv3qW9crBJuM2sNLAEmuvvDZvZxlIQ7WZ8+fXzZsmW5DrXgFi9eTP/+/QsdhqC5iBPNRY5065a+LWBVVbA8eBp5nYtGxFdO9L6ID81FfGRrLswsUsIdi5ISADNrDvwGmOPuD4e7PzCzfcLj+wDrChWfiEjZintbwLjHJyJlLxYJt5kZcC/wqrvflnRoATA8/Hk48Gi+YxMRKXtxbwsY9/hEpOzFIuEGjgHOBY43s7+El5OBm4ATzWwVcGK4LSIi+VZdHZRnbN8eXMctmY17fCKSPUXYBjQWS7u7++8By3D4hHzGIiIiIiIxlWgDmuhMlGgDCrH+oB2XM9wiIiIiInUr0jagSrhFREREpDi89VbD9seEEm4pfnOAbgT/mruF2yKSXUVYMylNoPmWuKqsbNj+mFDCLcVtDsGSR2sBD69HoqRbJJu0dHp50XxLnBVpG1Al3FLcxgEppVx8Fu4Xkewo0ppJaSTNt8RZkbYBVcItxS1TyVa8S7lEikuR1kxKI2m+sy9RorN8uUp0sqEI24Aq4ZbilqlkK96lXCLFZa+9GrZfiluR1sjGVnKJDqhEp0wp4ZbiNhFIKeWiVbhfREQarkhrZGNLJTqCEm4pdtXADKCKYOmkqnA7/t8uiRSPjRsbtl+KW5HWyMaWSnQEJdzFJ9ECbzlqgZdQDbwJbA+v9X+CSHaVUolBKbS7y8dzKMIa2dgqpfePNJoS7mKS3AIP1AJPRPKjVEoMSqHdXSk8h3JTKu8faRIl3MVELfBEpBBKpcSgFGppS+E5lJvk9w8U7/tHmkQJd5ylrqC4NsO4OJWB5WPVR60sKZJ/pVBikI9a2lyXe6geuDgl3j+9exfv+0eaRAl3XKVbQdEyjI1LGVg+Vn3UypIi0li5rqXNR7mH6oFFipIS7rhKVz7i7Jp0x6kFXj5KXlRWIyKNleta2nyUe6geWKQoKeGOq0zfDjpB6zuIXwu8fKz6qJUlRaSxcl2Lno9yj1KppxcpM0q44yrTt4Md8hpFw+Rj1UetLCkiUeW7BWC+yj1KoZ5epMwo4Y6rdCsoNgc+Jb5tAfOx6qNWlhSRKNLVU48YAd/9bu5qrFXuISIZKOGOq3QrKLYFvkgZF6f65Xys+qiVJUUkinT11Fu2wBcpv0SzWWOtcg8RyUAJd5ylrqCYaRXlONUv52PVR60sKZJbpbAaY0PqprNdY61yDxFJoYS7mKh+WURyrVRWMmxI3bRa6olIjinhLiaqXxaRXCuVlQzT1VM3bw4tWtTepxprEckDJdzFJLl+GVS/LCLZVyorGaarp77vPpg5UzXWIpJ3SriLTaJ+uTeqXxYpdYWopS6llQzT1VOrxlpECkAJt4hIHBWqllqt7UREsk4Jt4hIHBWqllqt7UREsk4Jt4hIHDW1lrop5SilUnZRCu0NRaQkNCt0ACIikkZlZVBGkm5/fRLlKIkz5IlyFCje5Lmh9BqISIzoDLeISBw1pZa6VFr7NYVeAxGJESXcIiJx1JRa6lJp7dcUeg1EJEaUcIuIlJpSau3XWHoNRCRGlHCLiMRRU9oCqrWfXgMRiRUl3CIicdSUGmS19tNrICKxooRbRCSOmlqDXCqt/ZpCr0F5U1tIiREl3CIicaQaZJHGK9RKrSIZKOEWEYkj1SCLNJ7aQkrMKOEWEYkj1SCLNJ7aQkrMKOEWEYmrqDXIqlUVqU0lWRIzSrhFRIqZalVFdqWSLIkZJdwiIsVMtaoiu1JJlsSMEu5cmwN0I3ilu4XbTRknIpJMtaoi6aktpMSIEu5cmgOMBNYCHl6PZNdkOuo4EZFUqlUVEYk9Jdy5NA5I+aaXz8L9jRknIpJKtaoiIrGnhDuXMn2jm7o/6jgRkVSqVRURiT0l3LmU6Rvd1P1Rx+WL6slFSlOh2geqbaGIlDkl3Lk0EUj5ppdW4f7GjMsH1ZOLFJeobQEL1T5QbQtFRJRw51Q1MAOoAiy8nhHub8y4fFA9uUhxidoWsFDtA9W2UERECXfOVQNvAtvD60xJdNRxuZavevKmlK2o5EVkp6htAQvVPlBtC0VElHBLinzUkzelbEUlLyK1RW0LWKj2gWpbKCKihFtS5KOevCllKyp5EaktalvAQrUPVNtCEREl3LFWiNKJfNSTN6VsRS0URWqL2hawUO0D1bZQRIRmhQ5AMkiUTiTO5iZKJyD39d3VOX6MSoLnk25/Lm8rUqqqq6MlsFHHZVuhHldEJCZ0hjuuSrl0oillK3FqoSgiIiISgRLuuCrl0ommlK3EqYWiiIiISAQqKYmrUi+daErZSq5LXkRERESySGe440qlEyIiIiIlQQl3XKl0QkRERKQkKOGOs7isPikiMmoUNGsWtPZr1izYFhGRSFTDLSIidRs1Cu6+e+f2tm07t6dNK0xMIiJFRGe4RUSkbjNmNGy/iIjUooRbRETqtm1bw/aLiEgtsU+4zWyImb1uZqvNbGyh4xERKTsVFQ3bLyIitcQ64TazCuAu4CTgIODbZnZQYaMSESkzI0c2bL+IiNQS64QbOBxY7e5vuPsXwFzgtALHJCJSXqZNg+9/f+cZ7YqKYFt/MCkiEom5e6FjyMjMvgUMcfcLwu1zgSPc/Qcp40YCIwE6derUe+7cuXmPNd82bdpE69atCx2GoLmIE81FfGgu4kNzER+ai/jI1lwMGDBgubv3qW9c3NsCWpp9u3xCcPcZBMvC0KdPH+/fv3+Owyq8xYsXUw7PsxhoLuJDcxEfmov40FzEh+YiPvI9F3EvKXkH6Jq03QV4r0CxiIiIiIg0WNwT7v8FvmZm+5lZC+BsYEGBYxIRERERiSzWJSXuvtXMfgAsBCqAme7+1wKHJSIiIiISWawTbgB3fwJ4otBxiIiIiIg0RtxLSkREREREipoSbhERERGRHFLCLSIiIiKSQ0q4RURERERySAm3iIiIiEgOKeEWEREREckhJdwiIiIiIjmkhFtEREREJIfM3QsdQ1aZ2XpgbaHjyIMvAxsKHYQAmos40VzEh+YiPjQX8aG5iI9szUWVu3+lvkEll3CXCzNb5u59Ch2HaC7iRHMRH5qL+NBcxIfmIj7yPRcqKRERERERySEl3CIiIiIiOaSEu3jNKHQAsoPmIj40F/GhuYgPzUV8aC7iI69zoRpuEREREZEc0hluEREREZEcUsItIiIiIpJDSriLgJl1NbPnzexVM/urmY0O9+9lZs+Y2arw+kuFjrUcmFmFmb1kZo+F2/uZ2R/DefiVmbUodIzlwMzam9l8M3stfG8cpfdEYZjZ5eHvppVm9pCZ7a73Rf6Y2UwzW2dmK5P2pX0vWOBnZrbazF42s8MKF3lpyTAPU8LfUS+b2W/NrH3SsavCeXjdzAYXJurSlG4uko790MzczL4cbuflPaGEuzhsBa5w9/8AjgQuNrODgLHAs+7+NeDZcFtybzTwatL2zcDUcB4+As4vSFTl53bgKXc/EDiUYE70nsgzM+sMXAr0cfeeQAVwNnpf5NMsYEjKvkzvhZOAr4WXkcDdeYqxHMxi13l4Bujp7v8J/B24CiD8P/xs4ODwNtPMrCJ/oZa8Wew6F5hZV+BE4K2k3Xl5TyjhLgLu/r67/zn8+VOCxKIzcBowOxw2GxhWmAjLh5l1AU4BfhFuG3A8MD8connIAzNrC/QD7gVw9y/c/WP0niiUZsAeZtYMaAW8j94XeePuLwAbU3Znei+cBtzvgReB9ma2T34iLW3p5sHdn3b3reHmi0CX8OfTgLnu/m93XwOsBg7PW7AlLsN7AmAq8CMguWNIXt4TSriLjJl1A74O/BHo5O7vQ5CUAx0LF1nZ+CnBm3V7uN0B+DjpF+o7BB+GJLe6A+uB+8Lynl+Y2Z7oPZF37v4ucAvBGaP3gU+A5eh9UWiZ3gudgbeTxmlu8ue7wJPhz5qHPDOzocC77r4i5VBe5kIJdxExs9bAb4DL3L2m0PGUGzM7FVjn7suTd6cZql6budcMOAy4292/DvwLlY8URFgbfBqwH7AvsCfBV7Sp9L6IB/3OKgAzG0dQHjonsSvNMM1DjphZK2AccG26w2n2ZX0ulHAXCTNrTpBsz3H3h8PdHyS+9giv1xUqvjJxDDDUzN4E5hJ8Zf5Tgq+fmoVjugDvFSa8svIO8I67/zHcnk+QgOs9kX8DgTXuvt7dtwAPA0ej90WhZXovvAN0TRqnuckxMxsOnApU+87FTzQP+fVVgpMCK8L/w7sAfzazvcnTXCjhLgJhnfC9wKvuflvSoQXA8PDn4cCj+Y6tnLj7Ve7exd27Efyxy3PuXg08D3wrHKZ5yAN3/yfwtpkdEO46Afgbek8UwlvAkWbWKvxdlZgLvS8KK9N7YQHwnbAzw5HAJ4nSE8k+MxsCjAGGuvtnSYcWAGebWUsz24/gD/b+VIgYy4G7v+LuHd29W/h/+DvAYeH/JXl5T2ilySJgZt8Afge8ws7a4asJ6rjnAZUE/+md6e7p/khAsszM+gM/dPdTzaw7wRnvvYCXgP92938XMr5yYGa9CP54tQXwBjCC4CSC3hN5ZmbXA/9F8JX5S8AFBDWQel/kgZk9BPQHvgx8AFwHPEKa90L4oehOgg4OnwEj3H1ZIeIuNRnm4SqgJfBhOOxFd78oHD+OoK57K0Gp6JOp9ymNk24u3P3epONvEnRW2pCv94QSbhERERGRHFJJiYiIiIhIDinhFhERERHJISXcIiIiIiI5pIRbRERERCSHlHCLiIiIiOSQEm4RKVnhku9uZrfVPzqezOxNM5tVz5hu4fO8IE9hxZKZ9Tazz8ysc9K+N83sgQbcx3lmdl6GY18P778yC+GKSBlRwi0iJcnM9gDODDerk1Y9lNI1BZjp7u/m4s7d/SXgGeCGXNy/iJQuJdwiUqpOB9oCTwAdCRY1kBJlZocBA4C7G3n775vZ34GfA/ea2Qdm9riZ7ZUy9B7gHDPbt2kRi0g5UcItIqVqOPARcB7wOfCd1AFmNj4sxfhamFxtMrO1Znatme2WNK5/OG6omd1pZhvMbL2ZPWBm7ZPGJUo7zkt5nMTt+yftG2RmT5jZ+2GZwkozu8LMKrLx5KM+t3DsV8xsmpm9bWb/Dq9/aWYtk8YMMbOlZva5mX1iZo+Y2QEp97PYzH4fjv1LOPYlMzvCzJqZ2aTw+W40s1lmtmfK7VuZ2c1mtsbMvgivx6XGm8H3gJfd/a/1vC4VZjbDzGrM7IRw31BgGsFy9LcAPwGuAGqAPVLu4ulw/3kRYhIRAZRwi0gJCs8+DgR+5e7rCZa5HmpmX8pwk98CzwHDwrHXEyTsqW4HHDgHmACcEe5rjO7AswRLO58CzAbGAxMbeX+Z1PncwtfkDwRLs98GnAz8CGgOtAjHDAEeBzaF474P9AR+n1wvHdqfoLTjJoKSnpbAAoIzz/sQJKoTgGqCpa8TcTQDFhIsC387cBLwC+Ca8P7qMwT4XV0DwjKj3wCnAf3d/dnw0AkEH84uAl4HXnf3B9z926nlKe6+FViKvjERkQZQTaOIlKJzCU4o3B9uzwa+TZAsTk8z/lZ3vy/8eZGZHR+Ovy9l3Avufkn489PhGd4LzOw8d/eGBOjuO+IwMyNIFlsAPzSzq919e0Purw71PbfLCZL/PmGNcsJDST/fCLwBnBQmnJjZUuDvBGeC/2/S2A7A0e7+RjhuN+BRYD93HxiOWWhm/QgS8h+F+74NfAM4zt1fCPc9G7w0XGdmN7v7unRP0Mw6Ad2AFZlehPCDxQJgX+AYd1+ddPh9gvKj3plun+Il4Eoz2y2L8yQiJUxnuEWkFH0HWOXuS8PtRcB7pCkrCT2esr0SSNeJInXcKwRncDs1NEAz28fM7jGztcAXwBaCxLY9Qc15ttT33AYB/5uSbCfHuSdwGMG3BVsT+919DfD/gONSbvL3RLIdei28Xpgy7jWgS/hhA4IzxmuBP4TlJ83Cs95PE5xtP7KO55iop15fx/HfAa3ZNdkGuAt4EfgjMJmgRvs7ZtY6w/2tJ5j31PpuEZG0lHCLSEkxs77AQcDDZtY+rLFuAzwMHGVmPdLcbGPK9r+B3SOOI8PYumLcjeBs66kESfbxQF92lpM06P7qUd9z6wC8U8ftvwQYwVngVP9k16Tzo5TtL+rY3wxI1Kx3BKoIPngkX/6UFGcmiefz7wzH/xM4GJjr7v9MPejun7r7N4BjCeq4OwN3AqvMrFea+/s8vE6t7xYRSUslJSJSahL1yWPCS6rvAD/O0WNvDq9bpOxPTRa/CvQBznX3HT2izeybOYqrLhsIEsxMPiKoW987zbG9gQ+zFMeHwBrgrAzH36znthB8OEjnKYJyk5+Y2WZ3T1t37+5/CD+QPQ08BiwDbgYGpwxNfMjYUEdMIiI7KOEWkZJhZi2AswlKA8amGTIVONfMrmlozXVEHxCcZe2Zsv+UlO1W4fWWxA4za07wh4T59jTwYzM71N13qYF293+Z2XLgTDMb7+7bAMysCjgauCNLcTxF8Eeom9z9tfoGp3iT4MNO90wD3H2KmW0FfhrWXk9NHDMzS/334O4bzGwlO8tVku0HvO3un6c5JiKyCyXcIlJKTiU4m3yFuy9OPWhm9xB0y+hPUDqQVe7uZvYr4HwLejq/TpBs908Z+ipBvfJEM9tGkHhfnu14IppK0HVlkZndSFCX/mWCTh4XufunBJ1CHgceM7NpBLXQ1wOfALdmKY45wAiCP5S8leCMdAuCbwOGAsPc/bN0N3T3L8zsj8DhdT2Au08NX++fmlmFu98SHvqpmW0GngS+ArQ0sx8R1JVPSnNXRwAvpNkvIpKWEm4RKSXDgU+BX2c4/hBB67vh5CDhDo0m+PuY8eH1POASghIFYEeCOIygTvh+gjrrmcBbBAuv5I27f2xmxxDUko8l+MDyAUErwS/CMU+Z2SkEbfzmhfsXAz9y9/eyFMcWMxscxjCS4Czyv4B/ECT7X9Rxc4BfAVPMbE93/1cdj/OzMOm+IzzT/ROC1okXE8zFPgQlNG8RvCY3Jt/ezLoChxJ8CBERicRy862qiIhI/phZW4I//hyVXBffiPs5D8DdZ2U4PoagD/lXE+U1IiL1UZcSEREpeu5eQ/AHjj9KajWYVWa2O8E3GNcq2RaRhlBJiYiIlIrbCNoM7kPQd70x/lLHsW4Eq2D+spH3LSJlSiUlIiIiIiI5pJISEREREZEcUsItIiIiIpJDSrhFRERERHJICbeIiIiISA4p4RYRERERyaH/D96QMIg6XnkD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37" name="Group 36"/>
          <p:cNvGrpSpPr/>
          <p:nvPr/>
        </p:nvGrpSpPr>
        <p:grpSpPr>
          <a:xfrm>
            <a:off x="500370" y="2255555"/>
            <a:ext cx="11186585" cy="4473209"/>
            <a:chOff x="500370" y="2255555"/>
            <a:chExt cx="11186585" cy="4473209"/>
          </a:xfrm>
        </p:grpSpPr>
        <p:cxnSp>
          <p:nvCxnSpPr>
            <p:cNvPr id="41" name="Connector: Elbow 20">
              <a:extLst>
                <a:ext uri="{FF2B5EF4-FFF2-40B4-BE49-F238E27FC236}">
                  <a16:creationId xmlns:a16="http://schemas.microsoft.com/office/drawing/2014/main" xmlns="" id="{4741AA56-D9ED-492E-8385-5CB8274B1286}"/>
                </a:ext>
                <a:ext uri="{C183D7F6-B498-43B3-948B-1728B52AA6E4}">
                  <adec:decorative xmlns="" xmlns:adec="http://schemas.microsoft.com/office/drawing/2017/decorative" val="1"/>
                </a:ext>
              </a:extLst>
            </p:cNvPr>
            <p:cNvCxnSpPr>
              <a:stCxn id="51" idx="2"/>
              <a:endCxn id="52" idx="2"/>
            </p:cNvCxnSpPr>
            <p:nvPr/>
          </p:nvCxnSpPr>
          <p:spPr>
            <a:xfrm rot="10800000" flipV="1">
              <a:off x="8161189" y="3077435"/>
              <a:ext cx="12700" cy="2951278"/>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500370" y="2255555"/>
              <a:ext cx="11186585" cy="4473209"/>
              <a:chOff x="813879" y="2072673"/>
              <a:chExt cx="11186585" cy="4473209"/>
            </a:xfrm>
          </p:grpSpPr>
          <p:grpSp>
            <p:nvGrpSpPr>
              <p:cNvPr id="43" name="Group 42"/>
              <p:cNvGrpSpPr/>
              <p:nvPr/>
            </p:nvGrpSpPr>
            <p:grpSpPr>
              <a:xfrm>
                <a:off x="813879" y="2072673"/>
                <a:ext cx="11186585" cy="4473209"/>
                <a:chOff x="813879" y="2072673"/>
                <a:chExt cx="11186585" cy="4473209"/>
              </a:xfrm>
            </p:grpSpPr>
            <p:grpSp>
              <p:nvGrpSpPr>
                <p:cNvPr id="45" name="Group 44"/>
                <p:cNvGrpSpPr/>
                <p:nvPr/>
              </p:nvGrpSpPr>
              <p:grpSpPr>
                <a:xfrm>
                  <a:off x="813879" y="2194501"/>
                  <a:ext cx="9130004" cy="4351381"/>
                  <a:chOff x="195087" y="1107833"/>
                  <a:chExt cx="10352009" cy="4933792"/>
                </a:xfrm>
              </p:grpSpPr>
              <p:sp>
                <p:nvSpPr>
                  <p:cNvPr id="47" name="Oval 46">
                    <a:extLst>
                      <a:ext uri="{FF2B5EF4-FFF2-40B4-BE49-F238E27FC236}">
                        <a16:creationId xmlns:a16="http://schemas.microsoft.com/office/drawing/2014/main" xmlns="" id="{9F23A462-D581-4451-A275-D8FA412E142C}"/>
                      </a:ext>
                      <a:ext uri="{C183D7F6-B498-43B3-948B-1728B52AA6E4}">
                        <adec:decorative xmlns="" xmlns:adec="http://schemas.microsoft.com/office/drawing/2017/decorative" val="1"/>
                      </a:ext>
                    </a:extLst>
                  </p:cNvPr>
                  <p:cNvSpPr/>
                  <p:nvPr/>
                </p:nvSpPr>
                <p:spPr>
                  <a:xfrm>
                    <a:off x="3023056" y="165828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xmlns="" id="{3FAD125B-9A3B-49A4-B9EC-C8A6D3CF9CBF}"/>
                      </a:ext>
                      <a:ext uri="{C183D7F6-B498-43B3-948B-1728B52AA6E4}">
                        <adec:decorative xmlns="" xmlns:adec="http://schemas.microsoft.com/office/drawing/2017/decorative" val="1"/>
                      </a:ext>
                    </a:extLst>
                  </p:cNvPr>
                  <p:cNvSpPr/>
                  <p:nvPr/>
                </p:nvSpPr>
                <p:spPr>
                  <a:xfrm>
                    <a:off x="3018508" y="372256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xmlns="" id="{233E4AB5-6FC1-4454-9421-850EF5A4ADF3}"/>
                      </a:ext>
                      <a:ext uri="{C183D7F6-B498-43B3-948B-1728B52AA6E4}">
                        <adec:decorative xmlns="" xmlns:adec="http://schemas.microsoft.com/office/drawing/2017/decorative" val="1"/>
                      </a:ext>
                    </a:extLst>
                  </p:cNvPr>
                  <p:cNvSpPr/>
                  <p:nvPr/>
                </p:nvSpPr>
                <p:spPr>
                  <a:xfrm>
                    <a:off x="570464" y="2805702"/>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xmlns="" id="{40123448-0B37-4226-B26C-A3081E6142FF}"/>
                      </a:ext>
                      <a:ext uri="{C183D7F6-B498-43B3-948B-1728B52AA6E4}">
                        <adec:decorative xmlns="" xmlns:adec="http://schemas.microsoft.com/office/drawing/2017/decorative" val="1"/>
                      </a:ext>
                    </a:extLst>
                  </p:cNvPr>
                  <p:cNvSpPr/>
                  <p:nvPr/>
                </p:nvSpPr>
                <p:spPr>
                  <a:xfrm>
                    <a:off x="6469101" y="2805702"/>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xmlns="" id="{D3287700-63E7-4098-B825-B123C11134C1}"/>
                      </a:ext>
                      <a:ext uri="{C183D7F6-B498-43B3-948B-1728B52AA6E4}">
                        <adec:decorative xmlns=""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xmlns="" id="{69943F00-C6CB-4F10-A02B-801F37984D43}"/>
                      </a:ext>
                      <a:ext uri="{C183D7F6-B498-43B3-948B-1728B52AA6E4}">
                        <adec:decorative xmlns="" xmlns:adec="http://schemas.microsoft.com/office/drawing/2017/decorative" val="1"/>
                      </a:ext>
                    </a:extLst>
                  </p:cNvPr>
                  <p:cNvSpPr/>
                  <p:nvPr/>
                </p:nvSpPr>
                <p:spPr>
                  <a:xfrm>
                    <a:off x="8881268" y="445412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53" name="Straight Arrow Connector 52">
                    <a:extLst>
                      <a:ext uri="{FF2B5EF4-FFF2-40B4-BE49-F238E27FC236}">
                        <a16:creationId xmlns:a16="http://schemas.microsoft.com/office/drawing/2014/main" xmlns="" id="{61AAA85B-D8C7-43BE-844A-625265015123}"/>
                      </a:ext>
                      <a:ext uri="{C183D7F6-B498-43B3-948B-1728B52AA6E4}">
                        <adec:decorative xmlns="" xmlns:adec="http://schemas.microsoft.com/office/drawing/2017/decorative" val="1"/>
                      </a:ext>
                    </a:extLst>
                  </p:cNvPr>
                  <p:cNvCxnSpPr>
                    <a:cxnSpLocks/>
                    <a:stCxn id="50" idx="6"/>
                  </p:cNvCxnSpPr>
                  <p:nvPr/>
                </p:nvCxnSpPr>
                <p:spPr>
                  <a:xfrm flipV="1">
                    <a:off x="8056601" y="3599452"/>
                    <a:ext cx="566292" cy="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5" name="Connector: Elbow 20">
                    <a:extLst>
                      <a:ext uri="{FF2B5EF4-FFF2-40B4-BE49-F238E27FC236}">
                        <a16:creationId xmlns:a16="http://schemas.microsoft.com/office/drawing/2014/main" xmlns="" id="{4741AA56-D9ED-492E-8385-5CB8274B1286}"/>
                      </a:ext>
                      <a:ext uri="{C183D7F6-B498-43B3-948B-1728B52AA6E4}">
                        <adec:decorative xmlns="" xmlns:adec="http://schemas.microsoft.com/office/drawing/2017/decorative" val="1"/>
                      </a:ext>
                    </a:extLst>
                  </p:cNvPr>
                  <p:cNvCxnSpPr>
                    <a:stCxn id="47" idx="2"/>
                    <a:endCxn id="48" idx="2"/>
                  </p:cNvCxnSpPr>
                  <p:nvPr/>
                </p:nvCxnSpPr>
                <p:spPr>
                  <a:xfrm rot="10800000" flipV="1">
                    <a:off x="3018509" y="2452033"/>
                    <a:ext cx="4548" cy="2064280"/>
                  </a:xfrm>
                  <a:prstGeom prst="bentConnector3">
                    <a:avLst>
                      <a:gd name="adj1" fmla="val 5799327"/>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xmlns="" id="{6BEBF752-C33D-4EC4-8210-F7B1D3A10097}"/>
                      </a:ext>
                    </a:extLst>
                  </p:cNvPr>
                  <p:cNvSpPr/>
                  <p:nvPr/>
                </p:nvSpPr>
                <p:spPr>
                  <a:xfrm>
                    <a:off x="3126459" y="2289798"/>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Gender</a:t>
                    </a:r>
                    <a:endParaRPr lang="en-US" sz="1600" dirty="0">
                      <a:solidFill>
                        <a:schemeClr val="bg1"/>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xmlns="" id="{D4EC02E4-F054-4111-9038-AE0BDA4C8060}"/>
                      </a:ext>
                    </a:extLst>
                  </p:cNvPr>
                  <p:cNvSpPr/>
                  <p:nvPr/>
                </p:nvSpPr>
                <p:spPr>
                  <a:xfrm>
                    <a:off x="3126459" y="438021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Bundling</a:t>
                    </a:r>
                    <a:endParaRPr lang="en-US" sz="1600" dirty="0">
                      <a:solidFill>
                        <a:schemeClr val="bg1"/>
                      </a:solidFill>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xmlns="" id="{9771041D-83B6-4693-BC25-25AABB3CE3BF}"/>
                      </a:ext>
                    </a:extLst>
                  </p:cNvPr>
                  <p:cNvSpPr/>
                  <p:nvPr/>
                </p:nvSpPr>
                <p:spPr>
                  <a:xfrm>
                    <a:off x="687252" y="3465724"/>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Issue</a:t>
                    </a:r>
                    <a:endParaRPr lang="en-US" sz="1600" dirty="0">
                      <a:solidFill>
                        <a:schemeClr val="bg1"/>
                      </a:solidFill>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xmlns="" id="{9F6EE26A-3174-49AD-900E-08C045755F3C}"/>
                      </a:ext>
                    </a:extLst>
                  </p:cNvPr>
                  <p:cNvSpPr/>
                  <p:nvPr/>
                </p:nvSpPr>
                <p:spPr>
                  <a:xfrm>
                    <a:off x="6464421" y="3417883"/>
                    <a:ext cx="1574394" cy="488559"/>
                  </a:xfrm>
                  <a:prstGeom prst="rect">
                    <a:avLst/>
                  </a:prstGeom>
                </p:spPr>
                <p:txBody>
                  <a:bodyPr wrap="square" lIns="0" tIns="0" rIns="0" bIns="0" anchor="ctr">
                    <a:spAutoFit/>
                  </a:bodyPr>
                  <a:lstStyle/>
                  <a:p>
                    <a:pPr algn="ctr"/>
                    <a:r>
                      <a:rPr lang="en-US" sz="1400" dirty="0">
                        <a:solidFill>
                          <a:schemeClr val="bg1"/>
                        </a:solidFill>
                        <a:latin typeface="Arial" panose="020B0604020202020204" pitchFamily="34" charset="0"/>
                        <a:cs typeface="Arial" panose="020B0604020202020204" pitchFamily="34" charset="0"/>
                      </a:rPr>
                      <a:t>Implementation Plan</a:t>
                    </a:r>
                  </a:p>
                </p:txBody>
              </p:sp>
              <p:sp>
                <p:nvSpPr>
                  <p:cNvPr id="63" name="Rectangle 62">
                    <a:extLst>
                      <a:ext uri="{FF2B5EF4-FFF2-40B4-BE49-F238E27FC236}">
                        <a16:creationId xmlns:a16="http://schemas.microsoft.com/office/drawing/2014/main" xmlns="" id="{C7CFAFBF-6B2A-49A8-ADCE-FD94A08C87B3}"/>
                      </a:ext>
                    </a:extLst>
                  </p:cNvPr>
                  <p:cNvSpPr/>
                  <p:nvPr/>
                </p:nvSpPr>
                <p:spPr>
                  <a:xfrm>
                    <a:off x="8851645" y="1776056"/>
                    <a:ext cx="1695451" cy="244280"/>
                  </a:xfrm>
                  <a:prstGeom prst="rect">
                    <a:avLst/>
                  </a:prstGeom>
                </p:spPr>
                <p:txBody>
                  <a:bodyPr wrap="square" lIns="0" tIns="0" rIns="0" bIns="0" anchor="ctr">
                    <a:spAutoFit/>
                  </a:bodyPr>
                  <a:lstStyle/>
                  <a:p>
                    <a:pPr algn="ctr"/>
                    <a:r>
                      <a:rPr lang="en-US" sz="1400" dirty="0" smtClean="0">
                        <a:solidFill>
                          <a:schemeClr val="bg1"/>
                        </a:solidFill>
                        <a:latin typeface="Arial" panose="020B0604020202020204" pitchFamily="34" charset="0"/>
                        <a:cs typeface="Arial" panose="020B0604020202020204" pitchFamily="34" charset="0"/>
                      </a:rPr>
                      <a:t>Recommendation</a:t>
                    </a:r>
                    <a:endParaRPr lang="en-US" sz="1400" dirty="0">
                      <a:solidFill>
                        <a:schemeClr val="bg1"/>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xmlns="" id="{6B499F5E-706B-4272-818B-C87149038662}"/>
                      </a:ext>
                    </a:extLst>
                  </p:cNvPr>
                  <p:cNvSpPr/>
                  <p:nvPr/>
                </p:nvSpPr>
                <p:spPr>
                  <a:xfrm>
                    <a:off x="8989218" y="5092925"/>
                    <a:ext cx="1371600" cy="279176"/>
                  </a:xfrm>
                  <a:prstGeom prst="rect">
                    <a:avLst/>
                  </a:prstGeom>
                </p:spPr>
                <p:txBody>
                  <a:bodyPr wrap="square" lIns="0" tIns="0" rIns="0" bIns="0" anchor="ctr">
                    <a:spAutoFit/>
                  </a:bodyPr>
                  <a:lstStyle/>
                  <a:p>
                    <a:pPr algn="ctr"/>
                    <a:r>
                      <a:rPr lang="en-US" sz="1600" dirty="0" smtClean="0">
                        <a:solidFill>
                          <a:schemeClr val="bg1"/>
                        </a:solidFill>
                        <a:latin typeface="Arial" panose="020B0604020202020204" pitchFamily="34" charset="0"/>
                        <a:cs typeface="Arial" panose="020B0604020202020204" pitchFamily="34" charset="0"/>
                      </a:rPr>
                      <a:t>Scope</a:t>
                    </a:r>
                    <a:endParaRPr lang="en-US" sz="1600" dirty="0">
                      <a:solidFill>
                        <a:schemeClr val="bg1"/>
                      </a:solidFill>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xmlns="" id="{0F8D1DEA-0363-4C10-925D-1D68E14CCEF4}"/>
                      </a:ext>
                    </a:extLst>
                  </p:cNvPr>
                  <p:cNvSpPr/>
                  <p:nvPr/>
                </p:nvSpPr>
                <p:spPr>
                  <a:xfrm>
                    <a:off x="195087" y="4524800"/>
                    <a:ext cx="2338252" cy="552537"/>
                  </a:xfrm>
                  <a:prstGeom prst="rect">
                    <a:avLst/>
                  </a:prstGeom>
                </p:spPr>
                <p:txBody>
                  <a:bodyPr wrap="square" lIns="0" tIns="0" rIns="0" bIns="0" anchor="ctr">
                    <a:spAutoFit/>
                  </a:bodyPr>
                  <a:lstStyle/>
                  <a:p>
                    <a:pPr algn="ctr">
                      <a:lnSpc>
                        <a:spcPts val="1900"/>
                      </a:lnSpc>
                    </a:pPr>
                    <a:r>
                      <a:rPr lang="en-US" sz="2000" b="1" dirty="0" smtClean="0">
                        <a:solidFill>
                          <a:schemeClr val="tx1">
                            <a:lumMod val="75000"/>
                            <a:lumOff val="25000"/>
                          </a:schemeClr>
                        </a:solidFill>
                        <a:latin typeface="Arial" panose="020B0604020202020204" pitchFamily="34" charset="0"/>
                        <a:cs typeface="Arial" panose="020B0604020202020204" pitchFamily="34" charset="0"/>
                      </a:rPr>
                      <a:t>Customer </a:t>
                    </a:r>
                    <a:r>
                      <a:rPr lang="en-US" sz="2000" b="1" dirty="0" err="1" smtClean="0">
                        <a:solidFill>
                          <a:schemeClr val="tx1">
                            <a:lumMod val="75000"/>
                            <a:lumOff val="25000"/>
                          </a:schemeClr>
                        </a:solidFill>
                        <a:latin typeface="Arial" panose="020B0604020202020204" pitchFamily="34" charset="0"/>
                        <a:cs typeface="Arial" panose="020B0604020202020204" pitchFamily="34" charset="0"/>
                      </a:rPr>
                      <a:t>Behaviour</a:t>
                    </a:r>
                    <a:endParaRPr lang="en-US" sz="20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46" name="Rectangle 45">
                  <a:extLst>
                    <a:ext uri="{FF2B5EF4-FFF2-40B4-BE49-F238E27FC236}">
                      <a16:creationId xmlns:a16="http://schemas.microsoft.com/office/drawing/2014/main" xmlns="" id="{481D58D3-87D7-4D40-B59F-7F751F117F96}"/>
                    </a:ext>
                  </a:extLst>
                </p:cNvPr>
                <p:cNvSpPr/>
                <p:nvPr/>
              </p:nvSpPr>
              <p:spPr>
                <a:xfrm>
                  <a:off x="10059226" y="2072673"/>
                  <a:ext cx="1941238" cy="1461939"/>
                </a:xfrm>
                <a:prstGeom prst="rect">
                  <a:avLst/>
                </a:prstGeom>
              </p:spPr>
              <p:txBody>
                <a:bodyPr wrap="square" lIns="0" tIns="0" rIns="0" bIns="0" anchor="ctr">
                  <a:spAutoFit/>
                </a:bodyPr>
                <a:lstStyle/>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Product diversification</a:t>
                  </a:r>
                </a:p>
                <a:p>
                  <a:pPr marL="285750" indent="-285750">
                    <a:lnSpc>
                      <a:spcPts val="1900"/>
                    </a:lnSpc>
                    <a:buFont typeface="Arial" panose="020B0604020202020204" pitchFamily="34" charset="0"/>
                    <a:buChar char="•"/>
                  </a:pPr>
                  <a:endParaRPr lang="en-US" sz="1600" dirty="0" smtClean="0">
                    <a:solidFill>
                      <a:schemeClr val="tx1">
                        <a:lumMod val="75000"/>
                        <a:lumOff val="25000"/>
                      </a:schemeClr>
                    </a:solidFill>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smtClean="0">
                      <a:solidFill>
                        <a:schemeClr val="tx1">
                          <a:lumMod val="75000"/>
                          <a:lumOff val="25000"/>
                        </a:schemeClr>
                      </a:solidFill>
                      <a:latin typeface="Arial" panose="020B0604020202020204" pitchFamily="34" charset="0"/>
                      <a:cs typeface="Arial" panose="020B0604020202020204" pitchFamily="34" charset="0"/>
                    </a:rPr>
                    <a:t>Club low sold goods with high sold goods              </a:t>
                  </a:r>
                </a:p>
              </p:txBody>
            </p:sp>
          </p:grpSp>
          <p:cxnSp>
            <p:nvCxnSpPr>
              <p:cNvPr id="44" name="Straight Arrow Connector 43">
                <a:extLst>
                  <a:ext uri="{FF2B5EF4-FFF2-40B4-BE49-F238E27FC236}">
                    <a16:creationId xmlns:a16="http://schemas.microsoft.com/office/drawing/2014/main" xmlns="" id="{61AAA85B-D8C7-43BE-844A-625265015123}"/>
                  </a:ext>
                  <a:ext uri="{C183D7F6-B498-43B3-948B-1728B52AA6E4}">
                    <adec:decorative xmlns="" xmlns:adec="http://schemas.microsoft.com/office/drawing/2017/decorative" val="1"/>
                  </a:ext>
                </a:extLst>
              </p:cNvPr>
              <p:cNvCxnSpPr>
                <a:cxnSpLocks/>
                <a:stCxn id="49" idx="6"/>
                <a:endCxn id="50" idx="2"/>
              </p:cNvCxnSpPr>
              <p:nvPr/>
            </p:nvCxnSpPr>
            <p:spPr>
              <a:xfrm>
                <a:off x="2545048" y="4391997"/>
                <a:ext cx="3802228"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2" name="Rectangle 1"/>
          <p:cNvSpPr/>
          <p:nvPr/>
        </p:nvSpPr>
        <p:spPr>
          <a:xfrm>
            <a:off x="9561292" y="4860202"/>
            <a:ext cx="2310089" cy="2054409"/>
          </a:xfrm>
          <a:prstGeom prst="rect">
            <a:avLst/>
          </a:prstGeom>
        </p:spPr>
        <p:txBody>
          <a:bodyPr wrap="square">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rPr>
              <a:t>Turnover </a:t>
            </a:r>
            <a:r>
              <a:rPr lang="en-IN" sz="1600" dirty="0">
                <a:latin typeface="Arial" panose="020B0604020202020204" pitchFamily="34" charset="0"/>
                <a:cs typeface="Arial" panose="020B0604020202020204" pitchFamily="34" charset="0"/>
              </a:rPr>
              <a:t>will be less due to </a:t>
            </a:r>
            <a:r>
              <a:rPr lang="en-IN" sz="1600" dirty="0" smtClean="0">
                <a:latin typeface="Arial" panose="020B0604020202020204" pitchFamily="34" charset="0"/>
                <a:cs typeface="Arial" panose="020B0604020202020204" pitchFamily="34" charset="0"/>
              </a:rPr>
              <a:t>diversification</a:t>
            </a: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lnSpc>
                <a:spcPts val="1900"/>
              </a:lnSpc>
              <a:buFont typeface="Arial" panose="020B0604020202020204" pitchFamily="34" charset="0"/>
              <a:buChar char="•"/>
            </a:pPr>
            <a:r>
              <a:rPr lang="en-US" sz="1600" dirty="0">
                <a:solidFill>
                  <a:schemeClr val="tx1">
                    <a:lumMod val="75000"/>
                    <a:lumOff val="25000"/>
                  </a:schemeClr>
                </a:solidFill>
                <a:latin typeface="Arial" panose="020B0604020202020204" pitchFamily="34" charset="0"/>
                <a:cs typeface="Arial" panose="020B0604020202020204" pitchFamily="34" charset="0"/>
              </a:rPr>
              <a:t>Bundling promotes sales of</a:t>
            </a:r>
          </a:p>
          <a:p>
            <a:pPr>
              <a:lnSpc>
                <a:spcPts val="1900"/>
              </a:lnSpc>
            </a:pPr>
            <a:r>
              <a:rPr lang="en-US" sz="1600" dirty="0">
                <a:solidFill>
                  <a:schemeClr val="tx1">
                    <a:lumMod val="75000"/>
                    <a:lumOff val="25000"/>
                  </a:schemeClr>
                </a:solidFill>
                <a:latin typeface="Arial" panose="020B0604020202020204" pitchFamily="34" charset="0"/>
                <a:cs typeface="Arial" panose="020B0604020202020204" pitchFamily="34" charset="0"/>
              </a:rPr>
              <a:t>     low sold goods              </a:t>
            </a: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97897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EF609EDA-869E-4BE5-AE5D-B898C584B6FF}">
  <ds:schemaRefs>
    <ds:schemaRef ds:uri="http://schemas.microsoft.com/office/2006/documentManagement/types"/>
    <ds:schemaRef ds:uri="http://schemas.microsoft.com/office/infopath/2007/PartnerControls"/>
    <ds:schemaRef ds:uri="http://www.w3.org/XML/1998/namespace"/>
    <ds:schemaRef ds:uri="http://purl.org/dc/elements/1.1/"/>
    <ds:schemaRef ds:uri="71af3243-3dd4-4a8d-8c0d-dd76da1f02a5"/>
    <ds:schemaRef ds:uri="http://purl.org/dc/dcmitype/"/>
    <ds:schemaRef ds:uri="http://schemas.openxmlformats.org/package/2006/metadata/core-properties"/>
    <ds:schemaRef ds:uri="16c05727-aa75-4e4a-9b5f-8a80a1165891"/>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0</TotalTime>
  <Words>953</Words>
  <Application>Microsoft Office PowerPoint</Application>
  <PresentationFormat>Widescreen</PresentationFormat>
  <Paragraphs>381</Paragraphs>
  <Slides>25</Slides>
  <Notes>24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Century Gothic</vt:lpstr>
      <vt:lpstr>Segoe UI</vt:lpstr>
      <vt:lpstr>Segoe UI Light</vt:lpstr>
      <vt:lpstr>Wingdings</vt:lpstr>
      <vt:lpstr>Office Theme</vt:lpstr>
      <vt:lpstr>Use Case design to increase 15 % Retail Sales in FMCG  By Valiveti Rajesh</vt:lpstr>
      <vt:lpstr>Project analysis slide 6</vt:lpstr>
      <vt:lpstr>PowerPoint Presentation</vt:lpstr>
      <vt:lpstr>Project analysis slide 2</vt:lpstr>
      <vt:lpstr>Project analysis slide 6</vt:lpstr>
      <vt:lpstr>Customer</vt:lpstr>
      <vt:lpstr>Project analysis slide 4</vt:lpstr>
      <vt:lpstr>Project analysis slide 4</vt:lpstr>
      <vt:lpstr>Project analysis slide 4</vt:lpstr>
      <vt:lpstr>Marketing</vt:lpstr>
      <vt:lpstr>Project analysis slide 4</vt:lpstr>
      <vt:lpstr>Project analysis slide 4</vt:lpstr>
      <vt:lpstr>Project analysis slide 4</vt:lpstr>
      <vt:lpstr>Operations</vt:lpstr>
      <vt:lpstr>Project analysis slide 4</vt:lpstr>
      <vt:lpstr>Project analysis slide 4</vt:lpstr>
      <vt:lpstr>Project analysis slide 4</vt:lpstr>
      <vt:lpstr>Project analysis slide 4</vt:lpstr>
      <vt:lpstr>Competition</vt:lpstr>
      <vt:lpstr>Project analysis slide 4</vt:lpstr>
      <vt:lpstr>Project analysis slide 4</vt:lpstr>
      <vt:lpstr>Project analysis slide 4</vt:lpstr>
      <vt:lpstr>Project analysis slide 3</vt:lpstr>
      <vt:lpstr>Project analysis slide 8</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2019-06-03T11:16:01Z</dcterms:created>
  <dcterms:modified xsi:type="dcterms:W3CDTF">2019-06-19T09:41:11Z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